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337" r:id="rId2"/>
    <p:sldId id="309" r:id="rId3"/>
    <p:sldId id="312" r:id="rId4"/>
    <p:sldId id="311" r:id="rId5"/>
    <p:sldId id="349" r:id="rId6"/>
    <p:sldId id="310" r:id="rId7"/>
    <p:sldId id="307" r:id="rId8"/>
    <p:sldId id="313" r:id="rId9"/>
    <p:sldId id="314" r:id="rId10"/>
    <p:sldId id="315" r:id="rId11"/>
    <p:sldId id="316" r:id="rId12"/>
    <p:sldId id="327" r:id="rId13"/>
    <p:sldId id="329" r:id="rId14"/>
    <p:sldId id="331" r:id="rId15"/>
    <p:sldId id="333" r:id="rId16"/>
    <p:sldId id="350" r:id="rId17"/>
    <p:sldId id="351" r:id="rId18"/>
    <p:sldId id="352" r:id="rId19"/>
    <p:sldId id="353" r:id="rId20"/>
    <p:sldId id="336" r:id="rId21"/>
    <p:sldId id="335" r:id="rId22"/>
    <p:sldId id="346" r:id="rId23"/>
    <p:sldId id="347" r:id="rId24"/>
    <p:sldId id="339" r:id="rId25"/>
    <p:sldId id="340" r:id="rId26"/>
    <p:sldId id="320" r:id="rId27"/>
    <p:sldId id="341" r:id="rId28"/>
    <p:sldId id="342" r:id="rId29"/>
    <p:sldId id="343" r:id="rId30"/>
    <p:sldId id="344" r:id="rId31"/>
    <p:sldId id="338" r:id="rId32"/>
    <p:sldId id="318" r:id="rId33"/>
    <p:sldId id="277" r:id="rId34"/>
    <p:sldId id="291" r:id="rId35"/>
    <p:sldId id="292" r:id="rId36"/>
    <p:sldId id="267" r:id="rId37"/>
    <p:sldId id="322" r:id="rId38"/>
    <p:sldId id="345" r:id="rId39"/>
    <p:sldId id="272" r:id="rId40"/>
    <p:sldId id="276" r:id="rId41"/>
    <p:sldId id="281" r:id="rId42"/>
    <p:sldId id="323" r:id="rId43"/>
    <p:sldId id="271" r:id="rId44"/>
    <p:sldId id="321" r:id="rId45"/>
    <p:sldId id="324" r:id="rId46"/>
    <p:sldId id="325" r:id="rId47"/>
    <p:sldId id="287" r:id="rId48"/>
  </p:sldIdLst>
  <p:sldSz cx="9144000" cy="6858000" type="screen4x3"/>
  <p:notesSz cx="6797675" cy="9926638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CC"/>
    <a:srgbClr val="00A6D6"/>
    <a:srgbClr val="00BEEB"/>
    <a:srgbClr val="13007C"/>
    <a:srgbClr val="F0027F"/>
    <a:srgbClr val="C2DC00"/>
    <a:srgbClr val="AADAEE"/>
    <a:srgbClr val="D5ED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1" autoAdjust="0"/>
    <p:restoredTop sz="94698" autoAdjust="0"/>
  </p:normalViewPr>
  <p:slideViewPr>
    <p:cSldViewPr snapToGrid="0">
      <p:cViewPr>
        <p:scale>
          <a:sx n="66" d="100"/>
          <a:sy n="66" d="100"/>
        </p:scale>
        <p:origin x="-1162" y="-3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-2232" y="-13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r>
              <a:rPr lang="en-US"/>
              <a:t>February 23, 2007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r>
              <a:rPr lang="en-US"/>
              <a:t>Corporate travel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E0E2A0E-2D0A-46E2-88F6-6311C24E14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39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10.bin"/><Relationship Id="rId18" Type="http://schemas.openxmlformats.org/officeDocument/2006/relationships/oleObject" Target="../embeddings/oleObject15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9.bin"/><Relationship Id="rId17" Type="http://schemas.openxmlformats.org/officeDocument/2006/relationships/oleObject" Target="../embeddings/oleObject14.bin"/><Relationship Id="rId2" Type="http://schemas.openxmlformats.org/officeDocument/2006/relationships/vmlDrawing" Target="../drawings/vmlDrawing1.vml"/><Relationship Id="rId16" Type="http://schemas.openxmlformats.org/officeDocument/2006/relationships/oleObject" Target="../embeddings/oleObject13.bin"/><Relationship Id="rId20" Type="http://schemas.openxmlformats.org/officeDocument/2006/relationships/oleObject" Target="../embeddings/oleObject17.bin"/><Relationship Id="rId1" Type="http://schemas.openxmlformats.org/officeDocument/2006/relationships/theme" Target="../theme/theme2.x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12.bin"/><Relationship Id="rId10" Type="http://schemas.openxmlformats.org/officeDocument/2006/relationships/oleObject" Target="../embeddings/oleObject7.bin"/><Relationship Id="rId19" Type="http://schemas.openxmlformats.org/officeDocument/2006/relationships/oleObject" Target="../embeddings/oleObject16.bin"/><Relationship Id="rId4" Type="http://schemas.openxmlformats.org/officeDocument/2006/relationships/image" Target="../media/image4.wmf"/><Relationship Id="rId9" Type="http://schemas.openxmlformats.org/officeDocument/2006/relationships/oleObject" Target="../embeddings/oleObject6.bin"/><Relationship Id="rId14" Type="http://schemas.openxmlformats.org/officeDocument/2006/relationships/oleObject" Target="../embeddings/oleObject11.bin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49263" y="193675"/>
            <a:ext cx="5822950" cy="4352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52" name="Rectangle 8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50838" y="4954588"/>
            <a:ext cx="3098800" cy="481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6" tIns="45794" rIns="90006" bIns="457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smtClean="0"/>
              <a:t>Niveau 1</a:t>
            </a:r>
          </a:p>
          <a:p>
            <a:pPr lvl="1"/>
            <a:r>
              <a:rPr lang="nl-NL" noProof="0" smtClean="0"/>
              <a:t>Niveau 2</a:t>
            </a:r>
          </a:p>
          <a:p>
            <a:pPr lvl="2"/>
            <a:r>
              <a:rPr lang="nl-NL" noProof="0" smtClean="0"/>
              <a:t>Niveau 3</a:t>
            </a:r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ltGray">
          <a:xfrm>
            <a:off x="452438" y="4860925"/>
            <a:ext cx="2873375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377825" y="4619625"/>
            <a:ext cx="1027113" cy="214313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sm" len="sm"/>
          </a:ln>
          <a:effectLst/>
        </p:spPr>
        <p:txBody>
          <a:bodyPr lIns="90954" tIns="45476" rIns="90954" bIns="45476" anchor="ctr">
            <a:spAutoFit/>
          </a:bodyPr>
          <a:lstStyle/>
          <a:p>
            <a:pPr defTabSz="758825">
              <a:lnSpc>
                <a:spcPct val="90000"/>
              </a:lnSpc>
              <a:defRPr/>
            </a:pPr>
            <a:r>
              <a:rPr lang="nl-NL" sz="900" b="1" i="1"/>
              <a:t>Explanation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3751263" y="4619625"/>
            <a:ext cx="552450" cy="214313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90954" tIns="45476" rIns="90954" bIns="45476" anchor="ctr">
            <a:spAutoFit/>
          </a:bodyPr>
          <a:lstStyle/>
          <a:p>
            <a:pPr defTabSz="758825">
              <a:lnSpc>
                <a:spcPct val="90000"/>
              </a:lnSpc>
              <a:defRPr/>
            </a:pPr>
            <a:r>
              <a:rPr lang="nl-NL" sz="900" b="1" i="1"/>
              <a:t>Notes</a:t>
            </a:r>
          </a:p>
        </p:txBody>
      </p:sp>
      <p:graphicFrame>
        <p:nvGraphicFramePr>
          <p:cNvPr id="1026" name="Object 12"/>
          <p:cNvGraphicFramePr>
            <a:graphicFrameLocks/>
          </p:cNvGraphicFramePr>
          <p:nvPr/>
        </p:nvGraphicFramePr>
        <p:xfrm>
          <a:off x="3630613" y="5110163"/>
          <a:ext cx="2644775" cy="6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" name="Microsoft Drawing 1.01" r:id="rId3" imgW="4749480" imgH="25200" progId="MSDraw.1.01">
                  <p:embed/>
                </p:oleObj>
              </mc:Choice>
              <mc:Fallback>
                <p:oleObj name="Microsoft Drawing 1.01" r:id="rId3" imgW="4749480" imgH="25200" progId="MSDraw.1.01">
                  <p:embed/>
                  <p:pic>
                    <p:nvPicPr>
                      <p:cNvPr id="0" name="Object 1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-81429"/>
                      <a:stretch>
                        <a:fillRect/>
                      </a:stretch>
                    </p:blipFill>
                    <p:spPr bwMode="auto">
                      <a:xfrm>
                        <a:off x="3630613" y="5110163"/>
                        <a:ext cx="2644775" cy="60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13"/>
          <p:cNvGraphicFramePr>
            <a:graphicFrameLocks/>
          </p:cNvGraphicFramePr>
          <p:nvPr/>
        </p:nvGraphicFramePr>
        <p:xfrm>
          <a:off x="3630613" y="5376863"/>
          <a:ext cx="2644775" cy="6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" name="Microsoft Drawing 1.01" r:id="rId5" imgW="4749480" imgH="25200" progId="MSDraw.1.01">
                  <p:embed/>
                </p:oleObj>
              </mc:Choice>
              <mc:Fallback>
                <p:oleObj name="Microsoft Drawing 1.01" r:id="rId5" imgW="4749480" imgH="25200" progId="MSDraw.1.01">
                  <p:embed/>
                  <p:pic>
                    <p:nvPicPr>
                      <p:cNvPr id="0" name="Object 13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-81429"/>
                      <a:stretch>
                        <a:fillRect/>
                      </a:stretch>
                    </p:blipFill>
                    <p:spPr bwMode="auto">
                      <a:xfrm>
                        <a:off x="3630613" y="5376863"/>
                        <a:ext cx="2644775" cy="60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14"/>
          <p:cNvGraphicFramePr>
            <a:graphicFrameLocks/>
          </p:cNvGraphicFramePr>
          <p:nvPr/>
        </p:nvGraphicFramePr>
        <p:xfrm>
          <a:off x="3630613" y="5640388"/>
          <a:ext cx="2644775" cy="65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" name="Microsoft Drawing 1.01" r:id="rId6" imgW="4749480" imgH="25200" progId="MSDraw.1.01">
                  <p:embed/>
                </p:oleObj>
              </mc:Choice>
              <mc:Fallback>
                <p:oleObj name="Microsoft Drawing 1.01" r:id="rId6" imgW="4749480" imgH="25200" progId="MSDraw.1.01">
                  <p:embed/>
                  <p:pic>
                    <p:nvPicPr>
                      <p:cNvPr id="0" name="Object 1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-81429"/>
                      <a:stretch>
                        <a:fillRect/>
                      </a:stretch>
                    </p:blipFill>
                    <p:spPr bwMode="auto">
                      <a:xfrm>
                        <a:off x="3630613" y="5640388"/>
                        <a:ext cx="2644775" cy="65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15"/>
          <p:cNvGraphicFramePr>
            <a:graphicFrameLocks/>
          </p:cNvGraphicFramePr>
          <p:nvPr/>
        </p:nvGraphicFramePr>
        <p:xfrm>
          <a:off x="3630613" y="5908675"/>
          <a:ext cx="2644775" cy="65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" name="Microsoft Drawing 1.01" r:id="rId7" imgW="4749480" imgH="25200" progId="MSDraw.1.01">
                  <p:embed/>
                </p:oleObj>
              </mc:Choice>
              <mc:Fallback>
                <p:oleObj name="Microsoft Drawing 1.01" r:id="rId7" imgW="4749480" imgH="25200" progId="MSDraw.1.01">
                  <p:embed/>
                  <p:pic>
                    <p:nvPicPr>
                      <p:cNvPr id="0" name="Object 15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-81429"/>
                      <a:stretch>
                        <a:fillRect/>
                      </a:stretch>
                    </p:blipFill>
                    <p:spPr bwMode="auto">
                      <a:xfrm>
                        <a:off x="3630613" y="5908675"/>
                        <a:ext cx="2644775" cy="65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" name="Object 16"/>
          <p:cNvGraphicFramePr>
            <a:graphicFrameLocks/>
          </p:cNvGraphicFramePr>
          <p:nvPr/>
        </p:nvGraphicFramePr>
        <p:xfrm>
          <a:off x="3630613" y="6176963"/>
          <a:ext cx="2644775" cy="61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" name="Microsoft Drawing 1.01" r:id="rId8" imgW="4749480" imgH="25200" progId="MSDraw.1.01">
                  <p:embed/>
                </p:oleObj>
              </mc:Choice>
              <mc:Fallback>
                <p:oleObj name="Microsoft Drawing 1.01" r:id="rId8" imgW="4749480" imgH="25200" progId="MSDraw.1.01">
                  <p:embed/>
                  <p:pic>
                    <p:nvPicPr>
                      <p:cNvPr id="0" name="Object 1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-81429"/>
                      <a:stretch>
                        <a:fillRect/>
                      </a:stretch>
                    </p:blipFill>
                    <p:spPr bwMode="auto">
                      <a:xfrm>
                        <a:off x="3630613" y="6176963"/>
                        <a:ext cx="2644775" cy="61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1" name="Object 17"/>
          <p:cNvGraphicFramePr>
            <a:graphicFrameLocks/>
          </p:cNvGraphicFramePr>
          <p:nvPr/>
        </p:nvGraphicFramePr>
        <p:xfrm>
          <a:off x="3630613" y="6442075"/>
          <a:ext cx="2644775" cy="61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" name="Microsoft Drawing 1.01" r:id="rId9" imgW="4749480" imgH="25200" progId="MSDraw.1.01">
                  <p:embed/>
                </p:oleObj>
              </mc:Choice>
              <mc:Fallback>
                <p:oleObj name="Microsoft Drawing 1.01" r:id="rId9" imgW="4749480" imgH="25200" progId="MSDraw.1.01">
                  <p:embed/>
                  <p:pic>
                    <p:nvPicPr>
                      <p:cNvPr id="0" name="Object 1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-81429"/>
                      <a:stretch>
                        <a:fillRect/>
                      </a:stretch>
                    </p:blipFill>
                    <p:spPr bwMode="auto">
                      <a:xfrm>
                        <a:off x="3630613" y="6442075"/>
                        <a:ext cx="2644775" cy="61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2" name="Object 18"/>
          <p:cNvGraphicFramePr>
            <a:graphicFrameLocks/>
          </p:cNvGraphicFramePr>
          <p:nvPr/>
        </p:nvGraphicFramePr>
        <p:xfrm>
          <a:off x="3630613" y="6708775"/>
          <a:ext cx="2644775" cy="65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" name="Microsoft Drawing 1.01" r:id="rId10" imgW="4749480" imgH="25200" progId="MSDraw.1.01">
                  <p:embed/>
                </p:oleObj>
              </mc:Choice>
              <mc:Fallback>
                <p:oleObj name="Microsoft Drawing 1.01" r:id="rId10" imgW="4749480" imgH="25200" progId="MSDraw.1.01">
                  <p:embed/>
                  <p:pic>
                    <p:nvPicPr>
                      <p:cNvPr id="0" name="Object 18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-81429"/>
                      <a:stretch>
                        <a:fillRect/>
                      </a:stretch>
                    </p:blipFill>
                    <p:spPr bwMode="auto">
                      <a:xfrm>
                        <a:off x="3630613" y="6708775"/>
                        <a:ext cx="2644775" cy="65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3" name="Object 19"/>
          <p:cNvGraphicFramePr>
            <a:graphicFrameLocks/>
          </p:cNvGraphicFramePr>
          <p:nvPr/>
        </p:nvGraphicFramePr>
        <p:xfrm>
          <a:off x="3630613" y="6978650"/>
          <a:ext cx="2644775" cy="5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3" name="Microsoft Drawing 1.01" r:id="rId11" imgW="4749480" imgH="25200" progId="MSDraw.1.01">
                  <p:embed/>
                </p:oleObj>
              </mc:Choice>
              <mc:Fallback>
                <p:oleObj name="Microsoft Drawing 1.01" r:id="rId11" imgW="4749480" imgH="25200" progId="MSDraw.1.01">
                  <p:embed/>
                  <p:pic>
                    <p:nvPicPr>
                      <p:cNvPr id="0" name="Object 19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-81429"/>
                      <a:stretch>
                        <a:fillRect/>
                      </a:stretch>
                    </p:blipFill>
                    <p:spPr bwMode="auto">
                      <a:xfrm>
                        <a:off x="3630613" y="6978650"/>
                        <a:ext cx="2644775" cy="57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" name="Object 20"/>
          <p:cNvGraphicFramePr>
            <a:graphicFrameLocks/>
          </p:cNvGraphicFramePr>
          <p:nvPr/>
        </p:nvGraphicFramePr>
        <p:xfrm>
          <a:off x="3630613" y="7245350"/>
          <a:ext cx="2644775" cy="61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4" name="Microsoft Drawing 1.01" r:id="rId12" imgW="4749480" imgH="25200" progId="MSDraw.1.01">
                  <p:embed/>
                </p:oleObj>
              </mc:Choice>
              <mc:Fallback>
                <p:oleObj name="Microsoft Drawing 1.01" r:id="rId12" imgW="4749480" imgH="25200" progId="MSDraw.1.01">
                  <p:embed/>
                  <p:pic>
                    <p:nvPicPr>
                      <p:cNvPr id="0" name="Object 20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-81429"/>
                      <a:stretch>
                        <a:fillRect/>
                      </a:stretch>
                    </p:blipFill>
                    <p:spPr bwMode="auto">
                      <a:xfrm>
                        <a:off x="3630613" y="7245350"/>
                        <a:ext cx="2644775" cy="61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5" name="Object 21"/>
          <p:cNvGraphicFramePr>
            <a:graphicFrameLocks/>
          </p:cNvGraphicFramePr>
          <p:nvPr/>
        </p:nvGraphicFramePr>
        <p:xfrm>
          <a:off x="3630613" y="7510463"/>
          <a:ext cx="2644775" cy="61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" name="Microsoft Drawing 1.01" r:id="rId13" imgW="4749480" imgH="25200" progId="MSDraw.1.01">
                  <p:embed/>
                </p:oleObj>
              </mc:Choice>
              <mc:Fallback>
                <p:oleObj name="Microsoft Drawing 1.01" r:id="rId13" imgW="4749480" imgH="25200" progId="MSDraw.1.01">
                  <p:embed/>
                  <p:pic>
                    <p:nvPicPr>
                      <p:cNvPr id="0" name="Object 2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-81429"/>
                      <a:stretch>
                        <a:fillRect/>
                      </a:stretch>
                    </p:blipFill>
                    <p:spPr bwMode="auto">
                      <a:xfrm>
                        <a:off x="3630613" y="7510463"/>
                        <a:ext cx="2644775" cy="61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6" name="Object 22"/>
          <p:cNvGraphicFramePr>
            <a:graphicFrameLocks/>
          </p:cNvGraphicFramePr>
          <p:nvPr/>
        </p:nvGraphicFramePr>
        <p:xfrm>
          <a:off x="3630613" y="7777163"/>
          <a:ext cx="2644775" cy="6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" name="Microsoft Drawing 1.01" r:id="rId14" imgW="4749480" imgH="25200" progId="MSDraw.1.01">
                  <p:embed/>
                </p:oleObj>
              </mc:Choice>
              <mc:Fallback>
                <p:oleObj name="Microsoft Drawing 1.01" r:id="rId14" imgW="4749480" imgH="25200" progId="MSDraw.1.01">
                  <p:embed/>
                  <p:pic>
                    <p:nvPicPr>
                      <p:cNvPr id="0" name="Object 2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-81429"/>
                      <a:stretch>
                        <a:fillRect/>
                      </a:stretch>
                    </p:blipFill>
                    <p:spPr bwMode="auto">
                      <a:xfrm>
                        <a:off x="3630613" y="7777163"/>
                        <a:ext cx="2644775" cy="6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7" name="Object 23"/>
          <p:cNvGraphicFramePr>
            <a:graphicFrameLocks/>
          </p:cNvGraphicFramePr>
          <p:nvPr/>
        </p:nvGraphicFramePr>
        <p:xfrm>
          <a:off x="3630613" y="8045450"/>
          <a:ext cx="2644775" cy="6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" name="Microsoft Drawing 1.01" r:id="rId15" imgW="4749480" imgH="25200" progId="MSDraw.1.01">
                  <p:embed/>
                </p:oleObj>
              </mc:Choice>
              <mc:Fallback>
                <p:oleObj name="Microsoft Drawing 1.01" r:id="rId15" imgW="4749480" imgH="25200" progId="MSDraw.1.01">
                  <p:embed/>
                  <p:pic>
                    <p:nvPicPr>
                      <p:cNvPr id="0" name="Object 23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-81429"/>
                      <a:stretch>
                        <a:fillRect/>
                      </a:stretch>
                    </p:blipFill>
                    <p:spPr bwMode="auto">
                      <a:xfrm>
                        <a:off x="3630613" y="8045450"/>
                        <a:ext cx="2644775" cy="60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8" name="Line 24"/>
          <p:cNvSpPr>
            <a:spLocks noChangeShapeType="1"/>
          </p:cNvSpPr>
          <p:nvPr/>
        </p:nvSpPr>
        <p:spPr bwMode="ltGray">
          <a:xfrm>
            <a:off x="3630613" y="4860925"/>
            <a:ext cx="2644775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1038" name="Object 25"/>
          <p:cNvGraphicFramePr>
            <a:graphicFrameLocks/>
          </p:cNvGraphicFramePr>
          <p:nvPr/>
        </p:nvGraphicFramePr>
        <p:xfrm>
          <a:off x="3630613" y="8310563"/>
          <a:ext cx="2644775" cy="5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" name="Microsoft Drawing 1.01" r:id="rId16" imgW="4749480" imgH="25200" progId="MSDraw.1.01">
                  <p:embed/>
                </p:oleObj>
              </mc:Choice>
              <mc:Fallback>
                <p:oleObj name="Microsoft Drawing 1.01" r:id="rId16" imgW="4749480" imgH="25200" progId="MSDraw.1.01">
                  <p:embed/>
                  <p:pic>
                    <p:nvPicPr>
                      <p:cNvPr id="0" name="Object 25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-81429"/>
                      <a:stretch>
                        <a:fillRect/>
                      </a:stretch>
                    </p:blipFill>
                    <p:spPr bwMode="auto">
                      <a:xfrm>
                        <a:off x="3630613" y="8310563"/>
                        <a:ext cx="2644775" cy="57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9" name="Object 26"/>
          <p:cNvGraphicFramePr>
            <a:graphicFrameLocks/>
          </p:cNvGraphicFramePr>
          <p:nvPr/>
        </p:nvGraphicFramePr>
        <p:xfrm>
          <a:off x="3630613" y="8577263"/>
          <a:ext cx="2644775" cy="61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9" name="Microsoft Drawing 1.01" r:id="rId17" imgW="4749480" imgH="25200" progId="MSDraw.1.01">
                  <p:embed/>
                </p:oleObj>
              </mc:Choice>
              <mc:Fallback>
                <p:oleObj name="Microsoft Drawing 1.01" r:id="rId17" imgW="4749480" imgH="25200" progId="MSDraw.1.01">
                  <p:embed/>
                  <p:pic>
                    <p:nvPicPr>
                      <p:cNvPr id="0" name="Object 2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-81429"/>
                      <a:stretch>
                        <a:fillRect/>
                      </a:stretch>
                    </p:blipFill>
                    <p:spPr bwMode="auto">
                      <a:xfrm>
                        <a:off x="3630613" y="8577263"/>
                        <a:ext cx="2644775" cy="61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0" name="Object 27"/>
          <p:cNvGraphicFramePr>
            <a:graphicFrameLocks/>
          </p:cNvGraphicFramePr>
          <p:nvPr/>
        </p:nvGraphicFramePr>
        <p:xfrm>
          <a:off x="3630613" y="8840788"/>
          <a:ext cx="2644775" cy="6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0" name="Microsoft Drawing 1.01" r:id="rId18" imgW="4749480" imgH="25200" progId="MSDraw.1.01">
                  <p:embed/>
                </p:oleObj>
              </mc:Choice>
              <mc:Fallback>
                <p:oleObj name="Microsoft Drawing 1.01" r:id="rId18" imgW="4749480" imgH="25200" progId="MSDraw.1.01">
                  <p:embed/>
                  <p:pic>
                    <p:nvPicPr>
                      <p:cNvPr id="0" name="Object 2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-81429"/>
                      <a:stretch>
                        <a:fillRect/>
                      </a:stretch>
                    </p:blipFill>
                    <p:spPr bwMode="auto">
                      <a:xfrm>
                        <a:off x="3630613" y="8840788"/>
                        <a:ext cx="2644775" cy="6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1" name="Object 28"/>
          <p:cNvGraphicFramePr>
            <a:graphicFrameLocks/>
          </p:cNvGraphicFramePr>
          <p:nvPr/>
        </p:nvGraphicFramePr>
        <p:xfrm>
          <a:off x="3630613" y="9109075"/>
          <a:ext cx="2644775" cy="6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" name="Microsoft Drawing 1.01" r:id="rId19" imgW="4749480" imgH="25200" progId="MSDraw.1.01">
                  <p:embed/>
                </p:oleObj>
              </mc:Choice>
              <mc:Fallback>
                <p:oleObj name="Microsoft Drawing 1.01" r:id="rId19" imgW="4749480" imgH="25200" progId="MSDraw.1.01">
                  <p:embed/>
                  <p:pic>
                    <p:nvPicPr>
                      <p:cNvPr id="0" name="Object 28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-81429"/>
                      <a:stretch>
                        <a:fillRect/>
                      </a:stretch>
                    </p:blipFill>
                    <p:spPr bwMode="auto">
                      <a:xfrm>
                        <a:off x="3630613" y="9109075"/>
                        <a:ext cx="2644775" cy="6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2" name="Object 29"/>
          <p:cNvGraphicFramePr>
            <a:graphicFrameLocks/>
          </p:cNvGraphicFramePr>
          <p:nvPr/>
        </p:nvGraphicFramePr>
        <p:xfrm>
          <a:off x="3630613" y="9377363"/>
          <a:ext cx="2644775" cy="6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2" name="Microsoft Drawing 1.01" r:id="rId20" imgW="4749480" imgH="25200" progId="MSDraw.1.01">
                  <p:embed/>
                </p:oleObj>
              </mc:Choice>
              <mc:Fallback>
                <p:oleObj name="Microsoft Drawing 1.01" r:id="rId20" imgW="4749480" imgH="25200" progId="MSDraw.1.01">
                  <p:embed/>
                  <p:pic>
                    <p:nvPicPr>
                      <p:cNvPr id="0" name="Object 29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-81429"/>
                      <a:stretch>
                        <a:fillRect/>
                      </a:stretch>
                    </p:blipFill>
                    <p:spPr bwMode="auto">
                      <a:xfrm>
                        <a:off x="3630613" y="9377363"/>
                        <a:ext cx="2644775" cy="60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74" name="Rectangle 30"/>
          <p:cNvSpPr>
            <a:spLocks noChangeArrowheads="1"/>
          </p:cNvSpPr>
          <p:nvPr/>
        </p:nvSpPr>
        <p:spPr bwMode="auto">
          <a:xfrm>
            <a:off x="5491163" y="9564688"/>
            <a:ext cx="7842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19050" rIns="0" bIns="19050"/>
          <a:lstStyle/>
          <a:p>
            <a:pPr algn="r" defTabSz="714375">
              <a:defRPr/>
            </a:pPr>
            <a:r>
              <a:rPr lang="nl-NL" sz="800"/>
              <a:t>Page -</a:t>
            </a:r>
            <a:fld id="{714C8853-C70F-474E-B6E1-E80738CB1AA9}" type="slidenum">
              <a:rPr lang="nl-NL" sz="800"/>
              <a:pPr algn="r" defTabSz="714375">
                <a:defRPr/>
              </a:pPr>
              <a:t>‹#›</a:t>
            </a:fld>
            <a:r>
              <a:rPr lang="nl-NL" sz="80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4345204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266700" indent="-87313" algn="l" rtl="0" eaLnBrk="0" fontAlgn="base" hangingPunct="0">
      <a:spcBef>
        <a:spcPct val="30000"/>
      </a:spcBef>
      <a:spcAft>
        <a:spcPct val="0"/>
      </a:spcAft>
      <a:buFont typeface="Wingdings" pitchFamily="2" charset="2"/>
      <a:buChar char="Ø"/>
      <a:defRPr sz="9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533400" indent="-87313" algn="l" rtl="0" eaLnBrk="0" fontAlgn="base" hangingPunct="0">
      <a:spcBef>
        <a:spcPct val="30000"/>
      </a:spcBef>
      <a:spcAft>
        <a:spcPct val="0"/>
      </a:spcAft>
      <a:buFont typeface="Wingdings" pitchFamily="2" charset="2"/>
      <a:buChar char="§"/>
      <a:defRPr sz="8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15341592-0463-47D2-813E-55A1765A481F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934B55CD-1D96-42DE-8AFD-307E2161F883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3109C8B4-0716-43B1-9F50-F2A42895FF45}" type="slidenum">
              <a:rPr lang="en-US">
                <a:latin typeface="Arial" charset="0"/>
              </a:rPr>
              <a:pPr/>
              <a:t>24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5FC4FDDA-4690-442B-9D9D-7460252E3F5E}" type="slidenum">
              <a:rPr lang="en-US">
                <a:latin typeface="Arial" charset="0"/>
              </a:rPr>
              <a:pPr/>
              <a:t>25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313D3E72-B0E1-4347-94DB-C036CA052B69}" type="slidenum">
              <a:rPr lang="en-US">
                <a:latin typeface="Arial" charset="0"/>
              </a:rPr>
              <a:pPr/>
              <a:t>27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19E9E696-AC5C-4C76-9B26-AEEA361DEC04}" type="slidenum">
              <a:rPr lang="en-US">
                <a:latin typeface="Arial" charset="0"/>
              </a:rPr>
              <a:pPr/>
              <a:t>28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49AE6A43-04EF-44C5-8ECA-5D7AF6F4AB43}" type="slidenum">
              <a:rPr lang="en-US">
                <a:latin typeface="Arial" charset="0"/>
              </a:rPr>
              <a:pPr/>
              <a:t>29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62E1A96E-F629-44AA-A5F7-3671AB6BAE38}" type="slidenum">
              <a:rPr lang="en-US">
                <a:latin typeface="Arial" charset="0"/>
              </a:rPr>
              <a:pPr/>
              <a:t>30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8788" y="193675"/>
            <a:ext cx="5803900" cy="4352925"/>
          </a:xfrm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7"/>
          <p:cNvSpPr>
            <a:spLocks noChangeArrowheads="1"/>
          </p:cNvSpPr>
          <p:nvPr/>
        </p:nvSpPr>
        <p:spPr bwMode="auto">
          <a:xfrm>
            <a:off x="1266825" y="320675"/>
            <a:ext cx="184150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GB"/>
          </a:p>
        </p:txBody>
      </p:sp>
      <p:pic>
        <p:nvPicPr>
          <p:cNvPr id="5" name="Picture 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98950"/>
            <a:ext cx="2525713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5749925"/>
            <a:ext cx="17526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6454775"/>
            <a:ext cx="39909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75"/>
          <p:cNvSpPr>
            <a:spLocks noChangeArrowheads="1"/>
          </p:cNvSpPr>
          <p:nvPr/>
        </p:nvSpPr>
        <p:spPr bwMode="auto">
          <a:xfrm>
            <a:off x="0" y="2133600"/>
            <a:ext cx="838200" cy="144463"/>
          </a:xfrm>
          <a:prstGeom prst="roundRect">
            <a:avLst>
              <a:gd name="adj" fmla="val 0"/>
            </a:avLst>
          </a:prstGeom>
          <a:solidFill>
            <a:srgbClr val="F0027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AutoShape 76"/>
          <p:cNvSpPr>
            <a:spLocks noChangeArrowheads="1"/>
          </p:cNvSpPr>
          <p:nvPr/>
        </p:nvSpPr>
        <p:spPr bwMode="auto">
          <a:xfrm>
            <a:off x="1930400" y="2135188"/>
            <a:ext cx="6604000" cy="144462"/>
          </a:xfrm>
          <a:prstGeom prst="roundRect">
            <a:avLst>
              <a:gd name="adj" fmla="val 50000"/>
            </a:avLst>
          </a:pr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AutoShape 77"/>
          <p:cNvSpPr>
            <a:spLocks noChangeArrowheads="1"/>
          </p:cNvSpPr>
          <p:nvPr/>
        </p:nvSpPr>
        <p:spPr bwMode="auto">
          <a:xfrm>
            <a:off x="685800" y="2133600"/>
            <a:ext cx="2362200" cy="144463"/>
          </a:xfrm>
          <a:prstGeom prst="roundRect">
            <a:avLst>
              <a:gd name="adj" fmla="val 50000"/>
            </a:avLst>
          </a:prstGeom>
          <a:solidFill>
            <a:srgbClr val="13007C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endParaRPr lang="en-GB" sz="80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719138" y="762000"/>
            <a:ext cx="7737475" cy="1206500"/>
          </a:xfrm>
        </p:spPr>
        <p:txBody>
          <a:bodyPr wrap="square" anchor="b"/>
          <a:lstStyle>
            <a:lvl1pPr>
              <a:lnSpc>
                <a:spcPts val="4800"/>
              </a:lnSpc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19138" y="2413000"/>
            <a:ext cx="5105400" cy="1066800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72533789"/>
      </p:ext>
    </p:extLst>
  </p:cSld>
  <p:clrMapOvr>
    <a:masterClrMapping/>
  </p:clrMapOvr>
  <p:transition>
    <p:spli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CD9B7-4F23-4F64-BD54-2210C8E11A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6338"/>
      </p:ext>
    </p:extLst>
  </p:cSld>
  <p:clrMapOvr>
    <a:masterClrMapping/>
  </p:clrMapOvr>
  <p:transition>
    <p:spli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3038" y="228600"/>
            <a:ext cx="1933575" cy="56308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9138" y="228600"/>
            <a:ext cx="5651500" cy="5630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8D764-322B-4143-831D-5799D0BAB3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367471"/>
      </p:ext>
    </p:extLst>
  </p:cSld>
  <p:clrMapOvr>
    <a:masterClrMapping/>
  </p:clrMapOvr>
  <p:transition>
    <p:spli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138" y="228600"/>
            <a:ext cx="7737475" cy="5445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19138" y="847725"/>
            <a:ext cx="7737475" cy="5011738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455D0-0EB1-44B1-892B-3A5FA27840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9108"/>
      </p:ext>
    </p:extLst>
  </p:cSld>
  <p:clrMapOvr>
    <a:masterClrMapping/>
  </p:clrMapOvr>
  <p:transition>
    <p:spli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715559"/>
      </p:ext>
    </p:extLst>
  </p:cSld>
  <p:clrMapOvr>
    <a:masterClrMapping/>
  </p:clrMapOvr>
  <p:transition>
    <p:spli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0207266"/>
      </p:ext>
    </p:extLst>
  </p:cSld>
  <p:clrMapOvr>
    <a:masterClrMapping/>
  </p:clrMapOvr>
  <p:transition>
    <p:spli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9138" y="847725"/>
            <a:ext cx="3792537" cy="5011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4075" y="847725"/>
            <a:ext cx="3792538" cy="5011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74560"/>
      </p:ext>
    </p:extLst>
  </p:cSld>
  <p:clrMapOvr>
    <a:masterClrMapping/>
  </p:clrMapOvr>
  <p:transition>
    <p:spli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66371-909B-45AC-855D-902B3011FC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435392158"/>
      </p:ext>
    </p:extLst>
  </p:cSld>
  <p:clrMapOvr>
    <a:masterClrMapping/>
  </p:clrMapOvr>
  <p:transition>
    <p:spli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F5369-257C-4629-BFE8-C713E2A5B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81565185"/>
      </p:ext>
    </p:extLst>
  </p:cSld>
  <p:clrMapOvr>
    <a:masterClrMapping/>
  </p:clrMapOvr>
  <p:transition>
    <p:spli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156701"/>
      </p:ext>
    </p:extLst>
  </p:cSld>
  <p:clrMapOvr>
    <a:masterClrMapping/>
  </p:clrMapOvr>
  <p:transition>
    <p:spli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B72868-C8F4-4E26-9BC7-05DA3B3E04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129371765"/>
      </p:ext>
    </p:extLst>
  </p:cSld>
  <p:clrMapOvr>
    <a:masterClrMapping/>
  </p:clrMapOvr>
  <p:transition>
    <p:spli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BD5EE-F53A-4820-96D2-7269F772C1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20024"/>
      </p:ext>
    </p:extLst>
  </p:cSld>
  <p:clrMapOvr>
    <a:masterClrMapping/>
  </p:clrMapOvr>
  <p:transition>
    <p:spli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AutoShape 43"/>
          <p:cNvSpPr>
            <a:spLocks noChangeArrowheads="1"/>
          </p:cNvSpPr>
          <p:nvPr/>
        </p:nvSpPr>
        <p:spPr bwMode="auto">
          <a:xfrm>
            <a:off x="1930400" y="5989638"/>
            <a:ext cx="6604000" cy="144462"/>
          </a:xfrm>
          <a:prstGeom prst="roundRect">
            <a:avLst>
              <a:gd name="adj" fmla="val 50000"/>
            </a:avLst>
          </a:pr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9138" y="228600"/>
            <a:ext cx="7737475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719138" y="847725"/>
            <a:ext cx="7737475" cy="501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3" name="Picture 3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140450"/>
            <a:ext cx="91440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4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6494463"/>
            <a:ext cx="251460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6" name="AutoShape 42"/>
          <p:cNvSpPr>
            <a:spLocks noChangeArrowheads="1"/>
          </p:cNvSpPr>
          <p:nvPr/>
        </p:nvSpPr>
        <p:spPr bwMode="auto">
          <a:xfrm>
            <a:off x="0" y="5988050"/>
            <a:ext cx="838200" cy="144463"/>
          </a:xfrm>
          <a:prstGeom prst="roundRect">
            <a:avLst>
              <a:gd name="adj" fmla="val 0"/>
            </a:avLst>
          </a:prstGeom>
          <a:solidFill>
            <a:srgbClr val="F0027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68" name="AutoShape 44"/>
          <p:cNvSpPr>
            <a:spLocks noChangeArrowheads="1"/>
          </p:cNvSpPr>
          <p:nvPr/>
        </p:nvSpPr>
        <p:spPr bwMode="auto">
          <a:xfrm>
            <a:off x="685800" y="5988050"/>
            <a:ext cx="2362200" cy="144463"/>
          </a:xfrm>
          <a:prstGeom prst="roundRect">
            <a:avLst>
              <a:gd name="adj" fmla="val 50000"/>
            </a:avLst>
          </a:prstGeom>
          <a:solidFill>
            <a:srgbClr val="13007C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endParaRPr lang="en-GB" sz="800"/>
          </a:p>
        </p:txBody>
      </p:sp>
      <p:sp>
        <p:nvSpPr>
          <p:cNvPr id="1069" name="Rectangle 4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3725" y="5991225"/>
            <a:ext cx="15240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pPr>
              <a:defRPr/>
            </a:pPr>
            <a:fld id="{2577E2E6-9BC2-4B0D-9D89-2EC128BC1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70" name="Rectangle 4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91100" y="5991225"/>
            <a:ext cx="2895600" cy="47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pPr>
              <a:defRPr/>
            </a:pPr>
            <a:r>
              <a:rPr lang="en-US"/>
              <a:t>Title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3" r:id="rId5"/>
    <p:sldLayoutId id="2147483699" r:id="rId6"/>
    <p:sldLayoutId id="2147483700" r:id="rId7"/>
    <p:sldLayoutId id="2147483694" r:id="rId8"/>
    <p:sldLayoutId id="2147483701" r:id="rId9"/>
    <p:sldLayoutId id="2147483702" r:id="rId10"/>
    <p:sldLayoutId id="2147483703" r:id="rId11"/>
    <p:sldLayoutId id="2147483704" r:id="rId12"/>
  </p:sldLayoutIdLst>
  <p:transition>
    <p:split/>
  </p:transition>
  <p:hf hdr="0" ftr="0" dt="0"/>
  <p:txStyles>
    <p:titleStyle>
      <a:lvl1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2200" b="1">
          <a:solidFill>
            <a:srgbClr val="0091C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2200" b="1">
          <a:solidFill>
            <a:srgbClr val="0091CC"/>
          </a:solidFill>
          <a:latin typeface="Verdana" pitchFamily="34" charset="0"/>
        </a:defRPr>
      </a:lvl2pPr>
      <a:lvl3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2200" b="1">
          <a:solidFill>
            <a:srgbClr val="0091CC"/>
          </a:solidFill>
          <a:latin typeface="Verdana" pitchFamily="34" charset="0"/>
        </a:defRPr>
      </a:lvl3pPr>
      <a:lvl4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2200" b="1">
          <a:solidFill>
            <a:srgbClr val="0091CC"/>
          </a:solidFill>
          <a:latin typeface="Verdana" pitchFamily="34" charset="0"/>
        </a:defRPr>
      </a:lvl4pPr>
      <a:lvl5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2200" b="1">
          <a:solidFill>
            <a:srgbClr val="0091CC"/>
          </a:solidFill>
          <a:latin typeface="Verdana" pitchFamily="34" charset="0"/>
        </a:defRPr>
      </a:lvl5pPr>
      <a:lvl6pPr marL="457200" algn="l" rtl="0" fontAlgn="base">
        <a:lnSpc>
          <a:spcPts val="3600"/>
        </a:lnSpc>
        <a:spcBef>
          <a:spcPct val="0"/>
        </a:spcBef>
        <a:spcAft>
          <a:spcPct val="0"/>
        </a:spcAft>
        <a:defRPr sz="2200" b="1">
          <a:solidFill>
            <a:srgbClr val="0091CC"/>
          </a:solidFill>
          <a:latin typeface="Verdana" pitchFamily="34" charset="0"/>
        </a:defRPr>
      </a:lvl6pPr>
      <a:lvl7pPr marL="914400" algn="l" rtl="0" fontAlgn="base">
        <a:lnSpc>
          <a:spcPts val="3600"/>
        </a:lnSpc>
        <a:spcBef>
          <a:spcPct val="0"/>
        </a:spcBef>
        <a:spcAft>
          <a:spcPct val="0"/>
        </a:spcAft>
        <a:defRPr sz="2200" b="1">
          <a:solidFill>
            <a:srgbClr val="0091CC"/>
          </a:solidFill>
          <a:latin typeface="Verdana" pitchFamily="34" charset="0"/>
        </a:defRPr>
      </a:lvl7pPr>
      <a:lvl8pPr marL="1371600" algn="l" rtl="0" fontAlgn="base">
        <a:lnSpc>
          <a:spcPts val="3600"/>
        </a:lnSpc>
        <a:spcBef>
          <a:spcPct val="0"/>
        </a:spcBef>
        <a:spcAft>
          <a:spcPct val="0"/>
        </a:spcAft>
        <a:defRPr sz="2200" b="1">
          <a:solidFill>
            <a:srgbClr val="0091CC"/>
          </a:solidFill>
          <a:latin typeface="Verdana" pitchFamily="34" charset="0"/>
        </a:defRPr>
      </a:lvl8pPr>
      <a:lvl9pPr marL="1828800" algn="l" rtl="0" fontAlgn="base">
        <a:lnSpc>
          <a:spcPts val="3600"/>
        </a:lnSpc>
        <a:spcBef>
          <a:spcPct val="0"/>
        </a:spcBef>
        <a:spcAft>
          <a:spcPct val="0"/>
        </a:spcAft>
        <a:defRPr sz="2200" b="1">
          <a:solidFill>
            <a:srgbClr val="0091CC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rgbClr val="0091CC"/>
        </a:buClr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rgbClr val="F0027F"/>
        </a:buClr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rgbClr val="13007C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rgbClr val="0091CC"/>
        </a:buClr>
        <a:buFont typeface="Times" pitchFamily="18" charset="0"/>
        <a:buChar char="–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lr>
          <a:srgbClr val="0091CC"/>
        </a:buClr>
        <a:buChar char="»"/>
        <a:defRPr sz="1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150000"/>
        </a:lnSpc>
        <a:spcBef>
          <a:spcPct val="0"/>
        </a:spcBef>
        <a:spcAft>
          <a:spcPct val="0"/>
        </a:spcAft>
        <a:buClr>
          <a:srgbClr val="0091CC"/>
        </a:buClr>
        <a:buChar char="»"/>
        <a:defRPr sz="1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50000"/>
        </a:lnSpc>
        <a:spcBef>
          <a:spcPct val="0"/>
        </a:spcBef>
        <a:spcAft>
          <a:spcPct val="0"/>
        </a:spcAft>
        <a:buClr>
          <a:srgbClr val="0091CC"/>
        </a:buClr>
        <a:buChar char="»"/>
        <a:defRPr sz="1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50000"/>
        </a:lnSpc>
        <a:spcBef>
          <a:spcPct val="0"/>
        </a:spcBef>
        <a:spcAft>
          <a:spcPct val="0"/>
        </a:spcAft>
        <a:buClr>
          <a:srgbClr val="0091CC"/>
        </a:buClr>
        <a:buChar char="»"/>
        <a:defRPr sz="1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50000"/>
        </a:lnSpc>
        <a:spcBef>
          <a:spcPct val="0"/>
        </a:spcBef>
        <a:spcAft>
          <a:spcPct val="0"/>
        </a:spcAft>
        <a:buClr>
          <a:srgbClr val="0091CC"/>
        </a:buClr>
        <a:buChar char="»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../../2010%20Quality%20Management/03%20QS%20Appliances/QS%20Appliances%20Text%20files/Biogas%20Stove%20Part%201.doc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/>
            <a:r>
              <a:rPr lang="en-GB" sz="3200" smtClean="0"/>
              <a:t>Appliances for domestic biogas plants</a:t>
            </a:r>
          </a:p>
        </p:txBody>
      </p:sp>
      <p:sp>
        <p:nvSpPr>
          <p:cNvPr id="1331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n-GB" sz="1600" dirty="0" smtClean="0"/>
              <a:t>Biogas compact course</a:t>
            </a:r>
          </a:p>
          <a:p>
            <a:pPr eaLnBrk="1" hangingPunct="1">
              <a:lnSpc>
                <a:spcPct val="140000"/>
              </a:lnSpc>
            </a:pPr>
            <a:r>
              <a:rPr lang="en-GB" sz="1600" dirty="0" smtClean="0"/>
              <a:t>PPRE- Oldenburg University</a:t>
            </a:r>
          </a:p>
          <a:p>
            <a:pPr eaLnBrk="1" hangingPunct="1">
              <a:lnSpc>
                <a:spcPct val="140000"/>
              </a:lnSpc>
            </a:pPr>
            <a:r>
              <a:rPr lang="en-GB" sz="1600" dirty="0" smtClean="0"/>
              <a:t>April 26  28, 2011</a:t>
            </a: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4105EAED-B309-470A-B067-83D74258080F}" type="slidenum">
              <a:rPr lang="en-US" sz="800" smtClean="0"/>
              <a:pPr/>
              <a:t>10</a:t>
            </a:fld>
            <a:endParaRPr lang="en-US" sz="800" smtClean="0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Stove design</a:t>
            </a: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914400" y="2686050"/>
            <a:ext cx="8229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GB" altLang="ja-JP" dirty="0">
                <a:ea typeface="ＭＳ Ｐゴシック" pitchFamily="34" charset="-128"/>
              </a:rPr>
              <a:t> Burner design criteria:</a:t>
            </a:r>
          </a:p>
          <a:p>
            <a:pPr algn="l"/>
            <a:r>
              <a:rPr lang="en-GB" altLang="ja-JP" dirty="0">
                <a:ea typeface="ＭＳ Ｐゴシック" pitchFamily="34" charset="-128"/>
              </a:rPr>
              <a:t> Starting values:</a:t>
            </a:r>
          </a:p>
          <a:p>
            <a:pPr algn="l"/>
            <a:r>
              <a:rPr lang="en-GB" altLang="ja-JP" dirty="0">
                <a:ea typeface="ＭＳ Ｐゴシック" pitchFamily="34" charset="-128"/>
              </a:rPr>
              <a:t> QR [kcal/h] 	 = prescribed heat requirement</a:t>
            </a:r>
          </a:p>
          <a:p>
            <a:pPr algn="l"/>
            <a:r>
              <a:rPr lang="en-GB" altLang="ja-JP" dirty="0">
                <a:ea typeface="ＭＳ Ｐゴシック" pitchFamily="34" charset="-128"/>
              </a:rPr>
              <a:t> VF  [m3/h]	 = fuel flow rate</a:t>
            </a:r>
          </a:p>
          <a:p>
            <a:pPr algn="l"/>
            <a:r>
              <a:rPr lang="en-GB" altLang="ja-JP" dirty="0">
                <a:ea typeface="ＭＳ Ｐゴシック" pitchFamily="34" charset="-128"/>
              </a:rPr>
              <a:t> H   [m W.C.] 	 = prescribed gas pressure</a:t>
            </a:r>
            <a:br>
              <a:rPr lang="en-GB" altLang="ja-JP" dirty="0">
                <a:ea typeface="ＭＳ Ｐゴシック" pitchFamily="34" charset="-128"/>
              </a:rPr>
            </a:br>
            <a:endParaRPr lang="en-GB" altLang="ja-JP" dirty="0">
              <a:ea typeface="ＭＳ Ｐゴシック" pitchFamily="34" charset="-128"/>
            </a:endParaRP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914400" y="4515073"/>
            <a:ext cx="8229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GB" altLang="ja-JP" dirty="0">
                <a:ea typeface="ＭＳ Ｐゴシック" pitchFamily="34" charset="-128"/>
              </a:rPr>
              <a:t> Geometrical data:</a:t>
            </a:r>
          </a:p>
          <a:p>
            <a:pPr algn="l"/>
            <a:r>
              <a:rPr lang="en-GB" altLang="ja-JP" dirty="0">
                <a:ea typeface="ＭＳ Ｐゴシック" pitchFamily="34" charset="-128"/>
              </a:rPr>
              <a:t> do [mm] 	 = 2.1 * √(VF/√h)     (jet diameter) </a:t>
            </a:r>
          </a:p>
          <a:p>
            <a:pPr algn="l"/>
            <a:r>
              <a:rPr lang="en-GB" altLang="ja-JP" dirty="0">
                <a:ea typeface="ＭＳ Ｐゴシック" pitchFamily="34" charset="-128"/>
              </a:rPr>
              <a:t> d   [mm]	 = 6 * do		 (diameter mixing pipe)</a:t>
            </a:r>
          </a:p>
          <a:p>
            <a:pPr algn="l"/>
            <a:r>
              <a:rPr lang="en-GB" altLang="ja-JP" dirty="0">
                <a:ea typeface="ＭＳ Ｐゴシック" pitchFamily="34" charset="-128"/>
              </a:rPr>
              <a:t> l    [mm]	 = 7 * d		 (length of mixing)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03"/>
          <a:stretch/>
        </p:blipFill>
        <p:spPr bwMode="auto">
          <a:xfrm>
            <a:off x="1763713" y="651589"/>
            <a:ext cx="5616575" cy="1728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Stove design considerations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n-US" sz="2000" smtClean="0"/>
              <a:t>Efficiency &gt; 55%</a:t>
            </a:r>
          </a:p>
          <a:p>
            <a:pPr eaLnBrk="1" hangingPunct="1">
              <a:lnSpc>
                <a:spcPct val="140000"/>
              </a:lnSpc>
            </a:pPr>
            <a:r>
              <a:rPr lang="en-US" sz="2000" smtClean="0"/>
              <a:t>User comfort (position of the tap, gas flow regulation capacity of the tap, primary air intake regulation)</a:t>
            </a:r>
          </a:p>
          <a:p>
            <a:pPr eaLnBrk="1" hangingPunct="1">
              <a:lnSpc>
                <a:spcPct val="140000"/>
              </a:lnSpc>
            </a:pPr>
            <a:r>
              <a:rPr lang="en-US" sz="2000" smtClean="0"/>
              <a:t>Stability of the frame, distance burner – frame support </a:t>
            </a:r>
          </a:p>
          <a:p>
            <a:pPr eaLnBrk="1" hangingPunct="1">
              <a:lnSpc>
                <a:spcPct val="140000"/>
              </a:lnSpc>
            </a:pPr>
            <a:r>
              <a:rPr lang="en-US" sz="2000" smtClean="0"/>
              <a:t>Stability of the cooking vessel on the pan supports</a:t>
            </a:r>
          </a:p>
          <a:p>
            <a:pPr eaLnBrk="1" hangingPunct="1">
              <a:lnSpc>
                <a:spcPct val="140000"/>
              </a:lnSpc>
            </a:pPr>
            <a:r>
              <a:rPr lang="en-US" sz="2000" smtClean="0"/>
              <a:t>Distance bottom cooking vessel – flame ports burner, 25 – 30 mm</a:t>
            </a:r>
          </a:p>
          <a:p>
            <a:pPr eaLnBrk="1" hangingPunct="1">
              <a:lnSpc>
                <a:spcPct val="140000"/>
              </a:lnSpc>
            </a:pPr>
            <a:r>
              <a:rPr lang="en-US" sz="2000" smtClean="0"/>
              <a:t>CO emissions </a:t>
            </a:r>
          </a:p>
          <a:p>
            <a:pPr eaLnBrk="1" hangingPunct="1">
              <a:lnSpc>
                <a:spcPct val="140000"/>
              </a:lnSpc>
            </a:pPr>
            <a:r>
              <a:rPr lang="en-US" sz="2000" smtClean="0"/>
              <a:t>Manufacturing simplicity, locally made preferably by various rural workshops</a:t>
            </a:r>
          </a:p>
          <a:p>
            <a:pPr eaLnBrk="1" hangingPunct="1">
              <a:lnSpc>
                <a:spcPct val="140000"/>
              </a:lnSpc>
            </a:pPr>
            <a:r>
              <a:rPr lang="en-US" sz="2000" smtClean="0"/>
              <a:t>Cost</a:t>
            </a:r>
            <a:br>
              <a:rPr lang="en-US" sz="2000" smtClean="0"/>
            </a:br>
            <a:endParaRPr lang="en-US" sz="2000" smtClean="0"/>
          </a:p>
          <a:p>
            <a:pPr eaLnBrk="1" hangingPunct="1">
              <a:lnSpc>
                <a:spcPct val="140000"/>
              </a:lnSpc>
            </a:pPr>
            <a:endParaRPr lang="en-US" sz="200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620000" y="5991225"/>
            <a:ext cx="1524000" cy="190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49280336-46B5-48EB-9B7A-A1F2985C4561}" type="slidenum">
              <a:rPr lang="en-US" sz="800" smtClean="0"/>
              <a:pPr/>
              <a:t>11</a:t>
            </a:fld>
            <a:endParaRPr lang="en-US" sz="800" smtClean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3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3D262173-0738-482A-BB93-14C8C479FF78}" type="slidenum">
              <a:rPr lang="en-US" sz="800" smtClean="0"/>
              <a:pPr/>
              <a:t>12</a:t>
            </a:fld>
            <a:endParaRPr lang="en-US" sz="800" smtClean="0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630363"/>
            <a:ext cx="8915400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C0EE6411-818E-4481-8275-79010B4A6666}" type="slidenum">
              <a:rPr lang="en-US" sz="800" smtClean="0"/>
              <a:pPr/>
              <a:t>13</a:t>
            </a:fld>
            <a:endParaRPr lang="en-US" sz="800" smtClean="0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Stove test results</a:t>
            </a:r>
          </a:p>
        </p:txBody>
      </p:sp>
      <p:graphicFrame>
        <p:nvGraphicFramePr>
          <p:cNvPr id="297987" name="Group 3"/>
          <p:cNvGraphicFramePr>
            <a:graphicFrameLocks noGrp="1"/>
          </p:cNvGraphicFramePr>
          <p:nvPr>
            <p:ph type="tbl" idx="1"/>
          </p:nvPr>
        </p:nvGraphicFramePr>
        <p:xfrm>
          <a:off x="225425" y="847725"/>
          <a:ext cx="8266113" cy="5016501"/>
        </p:xfrm>
        <a:graphic>
          <a:graphicData uri="http://schemas.openxmlformats.org/drawingml/2006/table">
            <a:tbl>
              <a:tblPr/>
              <a:tblGrid>
                <a:gridCol w="1295400"/>
                <a:gridCol w="1593850"/>
                <a:gridCol w="1331913"/>
                <a:gridCol w="1143000"/>
                <a:gridCol w="1171575"/>
                <a:gridCol w="1730375"/>
              </a:tblGrid>
              <a:tr h="10059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Name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Burner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Pan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height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PPM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Flue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temp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Time to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Boil (mins)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34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Test 1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standard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mm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251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84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4.9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1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Test 2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lotus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 mm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203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87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5.0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34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Test 3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lotus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39 mm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32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89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5.2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1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Test 4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standard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39 mm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286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82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4.8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3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883632E8-1F3C-44E1-9920-39FBF2089DAC}" type="slidenum">
              <a:rPr lang="en-US" sz="800" smtClean="0"/>
              <a:pPr/>
              <a:t>14</a:t>
            </a:fld>
            <a:endParaRPr lang="en-US" sz="800" smtClean="0"/>
          </a:p>
        </p:txBody>
      </p:sp>
      <p:pic>
        <p:nvPicPr>
          <p:cNvPr id="25604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0"/>
            <a:ext cx="8418512" cy="5873750"/>
          </a:xfr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3C22BBDB-AE38-491E-8B53-08B7C276F465}" type="slidenum">
              <a:rPr lang="en-US" sz="800" smtClean="0"/>
              <a:pPr/>
              <a:t>15</a:t>
            </a:fld>
            <a:endParaRPr lang="en-US" sz="800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Stove testing under basic lab conditions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grpSp>
        <p:nvGrpSpPr>
          <p:cNvPr id="26629" name="Group 4"/>
          <p:cNvGrpSpPr>
            <a:grpSpLocks/>
          </p:cNvGrpSpPr>
          <p:nvPr/>
        </p:nvGrpSpPr>
        <p:grpSpPr bwMode="auto">
          <a:xfrm>
            <a:off x="0" y="912813"/>
            <a:ext cx="9144000" cy="5145087"/>
            <a:chOff x="375" y="1176"/>
            <a:chExt cx="10830" cy="5040"/>
          </a:xfrm>
        </p:grpSpPr>
        <p:pic>
          <p:nvPicPr>
            <p:cNvPr id="26630" name="Picture 5" descr="Setting Up Test ri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0" y="1176"/>
              <a:ext cx="6705" cy="5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1" name="Text Box 6"/>
            <p:cNvSpPr txBox="1">
              <a:spLocks noChangeArrowheads="1"/>
            </p:cNvSpPr>
            <p:nvPr/>
          </p:nvSpPr>
          <p:spPr bwMode="auto">
            <a:xfrm>
              <a:off x="8685" y="2790"/>
              <a:ext cx="2520" cy="100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l"/>
              <a:r>
                <a:rPr lang="en-US" sz="1200">
                  <a:latin typeface="Times New Roman" pitchFamily="18" charset="0"/>
                </a:rPr>
                <a:t>Gas and temperature sensor</a:t>
              </a:r>
              <a:endParaRPr lang="en-GB"/>
            </a:p>
          </p:txBody>
        </p:sp>
        <p:sp>
          <p:nvSpPr>
            <p:cNvPr id="26632" name="Text Box 7"/>
            <p:cNvSpPr txBox="1">
              <a:spLocks noChangeArrowheads="1"/>
            </p:cNvSpPr>
            <p:nvPr/>
          </p:nvSpPr>
          <p:spPr bwMode="auto">
            <a:xfrm>
              <a:off x="375" y="2055"/>
              <a:ext cx="1185" cy="4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l"/>
              <a:r>
                <a:rPr lang="en-US" sz="1200">
                  <a:latin typeface="Times New Roman" pitchFamily="18" charset="0"/>
                </a:rPr>
                <a:t>John</a:t>
              </a:r>
              <a:endParaRPr lang="en-GB"/>
            </a:p>
          </p:txBody>
        </p:sp>
        <p:sp>
          <p:nvSpPr>
            <p:cNvPr id="26633" name="Line 8"/>
            <p:cNvSpPr>
              <a:spLocks noChangeShapeType="1"/>
            </p:cNvSpPr>
            <p:nvPr/>
          </p:nvSpPr>
          <p:spPr bwMode="auto">
            <a:xfrm>
              <a:off x="1575" y="2475"/>
              <a:ext cx="960" cy="6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6634" name="Text Box 9"/>
            <p:cNvSpPr txBox="1">
              <a:spLocks noChangeArrowheads="1"/>
            </p:cNvSpPr>
            <p:nvPr/>
          </p:nvSpPr>
          <p:spPr bwMode="auto">
            <a:xfrm>
              <a:off x="8805" y="5340"/>
              <a:ext cx="1290" cy="4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l"/>
              <a:r>
                <a:rPr lang="en-US" sz="1200">
                  <a:latin typeface="Times New Roman" pitchFamily="18" charset="0"/>
                </a:rPr>
                <a:t>Stove</a:t>
              </a:r>
              <a:endParaRPr lang="en-GB"/>
            </a:p>
          </p:txBody>
        </p:sp>
        <p:sp>
          <p:nvSpPr>
            <p:cNvPr id="26635" name="Line 10"/>
            <p:cNvSpPr>
              <a:spLocks noChangeShapeType="1"/>
            </p:cNvSpPr>
            <p:nvPr/>
          </p:nvSpPr>
          <p:spPr bwMode="auto">
            <a:xfrm flipH="1" flipV="1">
              <a:off x="7200" y="5415"/>
              <a:ext cx="1560" cy="2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6636" name="Text Box 11"/>
            <p:cNvSpPr txBox="1">
              <a:spLocks noChangeArrowheads="1"/>
            </p:cNvSpPr>
            <p:nvPr/>
          </p:nvSpPr>
          <p:spPr bwMode="auto">
            <a:xfrm>
              <a:off x="555" y="5385"/>
              <a:ext cx="1050" cy="4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l"/>
              <a:r>
                <a:rPr lang="en-US" sz="1200">
                  <a:latin typeface="Times New Roman" pitchFamily="18" charset="0"/>
                </a:rPr>
                <a:t>Meter</a:t>
              </a:r>
              <a:endParaRPr lang="en-GB"/>
            </a:p>
          </p:txBody>
        </p:sp>
        <p:sp>
          <p:nvSpPr>
            <p:cNvPr id="26637" name="Line 12"/>
            <p:cNvSpPr>
              <a:spLocks noChangeShapeType="1"/>
            </p:cNvSpPr>
            <p:nvPr/>
          </p:nvSpPr>
          <p:spPr bwMode="auto">
            <a:xfrm flipV="1">
              <a:off x="1680" y="5430"/>
              <a:ext cx="3000" cy="3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6638" name="Line 13"/>
            <p:cNvSpPr>
              <a:spLocks noChangeShapeType="1"/>
            </p:cNvSpPr>
            <p:nvPr/>
          </p:nvSpPr>
          <p:spPr bwMode="auto">
            <a:xfrm flipH="1" flipV="1">
              <a:off x="6405" y="2115"/>
              <a:ext cx="2250" cy="11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6639" name="Text Box 14"/>
            <p:cNvSpPr txBox="1">
              <a:spLocks noChangeArrowheads="1"/>
            </p:cNvSpPr>
            <p:nvPr/>
          </p:nvSpPr>
          <p:spPr bwMode="auto">
            <a:xfrm>
              <a:off x="8940" y="1440"/>
              <a:ext cx="1005" cy="5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l"/>
              <a:r>
                <a:rPr lang="en-US" sz="1200">
                  <a:latin typeface="Times New Roman" pitchFamily="18" charset="0"/>
                </a:rPr>
                <a:t>Flue</a:t>
              </a:r>
              <a:endParaRPr lang="en-GB"/>
            </a:p>
          </p:txBody>
        </p:sp>
        <p:sp>
          <p:nvSpPr>
            <p:cNvPr id="26640" name="Line 15"/>
            <p:cNvSpPr>
              <a:spLocks noChangeShapeType="1"/>
            </p:cNvSpPr>
            <p:nvPr/>
          </p:nvSpPr>
          <p:spPr bwMode="auto">
            <a:xfrm flipH="1">
              <a:off x="6885" y="1695"/>
              <a:ext cx="1905" cy="27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6641" name="Text Box 16"/>
            <p:cNvSpPr txBox="1">
              <a:spLocks noChangeArrowheads="1"/>
            </p:cNvSpPr>
            <p:nvPr/>
          </p:nvSpPr>
          <p:spPr bwMode="auto">
            <a:xfrm>
              <a:off x="8745" y="3945"/>
              <a:ext cx="1455" cy="55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l"/>
              <a:r>
                <a:rPr lang="en-US" sz="1200">
                  <a:latin typeface="Times New Roman" pitchFamily="18" charset="0"/>
                </a:rPr>
                <a:t>Filter</a:t>
              </a:r>
              <a:endParaRPr lang="en-GB"/>
            </a:p>
          </p:txBody>
        </p:sp>
        <p:sp>
          <p:nvSpPr>
            <p:cNvPr id="26642" name="Line 17"/>
            <p:cNvSpPr>
              <a:spLocks noChangeShapeType="1"/>
            </p:cNvSpPr>
            <p:nvPr/>
          </p:nvSpPr>
          <p:spPr bwMode="auto">
            <a:xfrm flipH="1">
              <a:off x="5040" y="4305"/>
              <a:ext cx="3525" cy="1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More stove tests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BF5369-257C-4629-BFE8-C713E2A5BD1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97" y="860648"/>
            <a:ext cx="7128774" cy="507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69403"/>
      </p:ext>
    </p:extLst>
  </p:cSld>
  <p:clrMapOvr>
    <a:masterClrMapping/>
  </p:clrMapOvr>
  <p:transition>
    <p:spli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And some stunning results …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BF5369-257C-4629-BFE8-C713E2A5BD1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0" t="16557" r="18810" b="11824"/>
          <a:stretch/>
        </p:blipFill>
        <p:spPr bwMode="auto">
          <a:xfrm>
            <a:off x="464456" y="653147"/>
            <a:ext cx="7910287" cy="545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9593442"/>
      </p:ext>
    </p:extLst>
  </p:cSld>
  <p:clrMapOvr>
    <a:masterClrMapping/>
  </p:clrMapOvr>
  <p:transition>
    <p:spli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BF5369-257C-4629-BFE8-C713E2A5BD1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2" t="16366" r="19524" b="10872"/>
          <a:stretch/>
        </p:blipFill>
        <p:spPr bwMode="auto">
          <a:xfrm>
            <a:off x="740228" y="304811"/>
            <a:ext cx="7547429" cy="5544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0630093"/>
      </p:ext>
    </p:extLst>
  </p:cSld>
  <p:clrMapOvr>
    <a:masterClrMapping/>
  </p:clrMapOvr>
  <p:transition>
    <p:spli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And a shroud is not solving the problems … 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BF5369-257C-4629-BFE8-C713E2A5BD1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08987" y="1500414"/>
            <a:ext cx="5965368" cy="4474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9717647"/>
      </p:ext>
    </p:extLst>
  </p:cSld>
  <p:clrMapOvr>
    <a:masterClrMapping/>
  </p:clrMapOvr>
  <p:transition>
    <p:spli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3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50108727-5F54-4B9B-8FD7-F0084487511C}" type="slidenum">
              <a:rPr lang="en-US" sz="800" smtClean="0"/>
              <a:pPr/>
              <a:t>2</a:t>
            </a:fld>
            <a:endParaRPr lang="en-US" sz="80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3175"/>
            <a:ext cx="43894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3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E605B803-5A58-42F8-87A8-6E76359F4A3E}" type="slidenum">
              <a:rPr lang="en-US" sz="800" smtClean="0"/>
              <a:pPr/>
              <a:t>20</a:t>
            </a:fld>
            <a:endParaRPr lang="en-US" sz="800" smtClean="0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Biogas stove standards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sz="2000" smtClean="0">
                <a:hlinkClick r:id="rId3" action="ppaction://hlinkfile"/>
              </a:rPr>
              <a:t>..\..\2010 Quality Management\03 QS Appliances\QS Appliances Text files\Biogas Stove Part 1.doc</a:t>
            </a:r>
            <a:endParaRPr lang="en-GB" sz="2000" smtClean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3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497B8D4-35A6-4B83-BE3F-622855B1FCE4}" type="slidenum">
              <a:rPr lang="en-US" sz="800" smtClean="0"/>
              <a:pPr/>
              <a:t>21</a:t>
            </a:fld>
            <a:endParaRPr lang="en-US" sz="800" smtClean="0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28677" name="Picture 4" descr="DSC006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Quality Quotes 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Good is not good where better is expected." -- Thomas Fuller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The bitterness of poor quality lingers long after the sweetness of low price. 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If you think training is expensive...consider ignorance. – Anonymous</a:t>
            </a:r>
          </a:p>
          <a:p>
            <a:pPr eaLnBrk="1" hangingPunct="1"/>
            <a:endParaRPr lang="nl-NL" smtClean="0"/>
          </a:p>
          <a:p>
            <a:pPr eaLnBrk="1" hangingPunct="1"/>
            <a:endParaRPr lang="nl-NL" smtClean="0"/>
          </a:p>
          <a:p>
            <a:pPr eaLnBrk="1" hangingPunct="1"/>
            <a:endParaRPr lang="en-US" smtClean="0"/>
          </a:p>
          <a:p>
            <a:pPr eaLnBrk="1" hangingPunct="1"/>
            <a:endParaRPr lang="nl-NL" smtClean="0"/>
          </a:p>
          <a:p>
            <a:pPr eaLnBrk="1" hangingPunct="1"/>
            <a:endParaRPr lang="en-US" smtClean="0"/>
          </a:p>
        </p:txBody>
      </p:sp>
      <p:pic>
        <p:nvPicPr>
          <p:cNvPr id="29700" name="Picture 4" descr="C:\Users\Willem Boers\Pictures\2008 Biogas Ethiopia\2008 11 Biogas Debre Zeit\DSC_00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0"/>
            <a:ext cx="9232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24" name="Picture 2" descr="C:\Users\Willem Boers\Pictures\2007 Pictures\2007 11 Biogas Cambodia\Dome Pi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32863" y="-7543800"/>
            <a:ext cx="27009726" cy="2194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Dome Gas Pipe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0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smtClean="0"/>
          </a:p>
        </p:txBody>
      </p:sp>
      <p:pic>
        <p:nvPicPr>
          <p:cNvPr id="31748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563" y="0"/>
            <a:ext cx="4173537" cy="625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Mixer 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mtClean="0"/>
          </a:p>
        </p:txBody>
      </p:sp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749300"/>
            <a:ext cx="6721475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3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56F44B7B-32D9-4C75-B374-084D0C57B34C}" type="slidenum">
              <a:rPr lang="en-US" sz="800" smtClean="0"/>
              <a:pPr/>
              <a:t>26</a:t>
            </a:fld>
            <a:endParaRPr lang="en-US" sz="800" smtClean="0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Gas tap</a:t>
            </a:r>
          </a:p>
        </p:txBody>
      </p:sp>
      <p:pic>
        <p:nvPicPr>
          <p:cNvPr id="33796" name="Picture 4" descr="DSC02518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847725"/>
            <a:ext cx="6681787" cy="5011738"/>
          </a:xfr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Gas Tap 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617538" y="1292225"/>
            <a:ext cx="7737475" cy="394335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2400" dirty="0" smtClean="0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763" y="1809750"/>
            <a:ext cx="47529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Water Drain 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924175"/>
            <a:ext cx="8040687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Biogas Stove </a:t>
            </a:r>
          </a:p>
        </p:txBody>
      </p:sp>
      <p:sp>
        <p:nvSpPr>
          <p:cNvPr id="36867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290638"/>
            <a:ext cx="4751387" cy="395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Presentation Planning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Household gas use</a:t>
            </a:r>
          </a:p>
          <a:p>
            <a:pPr eaLnBrk="1" hangingPunct="1"/>
            <a:r>
              <a:rPr lang="en-US" sz="2400" smtClean="0"/>
              <a:t>Combustion process </a:t>
            </a:r>
          </a:p>
          <a:p>
            <a:pPr eaLnBrk="1" hangingPunct="1"/>
            <a:r>
              <a:rPr lang="en-US" sz="2400" smtClean="0"/>
              <a:t>Stoves design criteria</a:t>
            </a:r>
          </a:p>
          <a:p>
            <a:pPr eaLnBrk="1" hangingPunct="1"/>
            <a:r>
              <a:rPr lang="en-US" sz="2400" smtClean="0"/>
              <a:t>Lamps</a:t>
            </a:r>
          </a:p>
          <a:p>
            <a:pPr eaLnBrk="1" hangingPunct="1"/>
            <a:r>
              <a:rPr lang="en-US" sz="2400" smtClean="0"/>
              <a:t>Importance of appliances</a:t>
            </a:r>
          </a:p>
          <a:p>
            <a:pPr eaLnBrk="1" hangingPunct="1"/>
            <a:endParaRPr lang="en-US" sz="2400" smtClean="0"/>
          </a:p>
          <a:p>
            <a:pPr eaLnBrk="1" hangingPunct="1">
              <a:buFontTx/>
              <a:buNone/>
            </a:pPr>
            <a:r>
              <a:rPr lang="en-US" sz="2400" smtClean="0"/>
              <a:t>	Refer to the reader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620000" y="5991225"/>
            <a:ext cx="1524000" cy="190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D563EC19-CDC2-4E20-A467-B60440EE30EE}" type="slidenum">
              <a:rPr lang="en-US" sz="800" smtClean="0"/>
              <a:pPr/>
              <a:t>3</a:t>
            </a:fld>
            <a:endParaRPr lang="en-US" sz="800" smtClean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 smtClean="0"/>
              <a:t>Dome Template </a:t>
            </a: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z="2400" smtClean="0"/>
          </a:p>
          <a:p>
            <a:pPr eaLnBrk="1" hangingPunct="1">
              <a:buFontTx/>
              <a:buNone/>
            </a:pPr>
            <a:endParaRPr lang="en-US" smtClean="0"/>
          </a:p>
        </p:txBody>
      </p:sp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1709738"/>
            <a:ext cx="6894512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Biogas Injerra Stove 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711AF8DD-511E-45DB-8A7D-A47CBB48FE9B}" type="slidenum">
              <a:rPr lang="en-US" sz="800" smtClean="0"/>
              <a:pPr/>
              <a:t>31</a:t>
            </a:fld>
            <a:endParaRPr lang="en-US" sz="800" smtClean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3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CA1D9263-F962-4E18-B46B-51B542B271E5}" type="slidenum">
              <a:rPr lang="en-US" sz="800" smtClean="0"/>
              <a:pPr/>
              <a:t>32</a:t>
            </a:fld>
            <a:endParaRPr lang="en-US" sz="800" smtClean="0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Biogas rice cooker (China)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838200"/>
            <a:ext cx="6208713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C31C9F91-BD7C-4256-8B4C-8D4A2A22BC53}" type="slidenum">
              <a:rPr lang="en-US" sz="800" smtClean="0"/>
              <a:pPr/>
              <a:t>33</a:t>
            </a:fld>
            <a:endParaRPr lang="en-US" sz="800" smtClean="0"/>
          </a:p>
        </p:txBody>
      </p:sp>
      <p:pic>
        <p:nvPicPr>
          <p:cNvPr id="40963" name="Picture 4" descr="P10701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901700"/>
            <a:ext cx="4572000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WHO: 1.6 mln people die each year of fumes</a:t>
            </a: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Improved kitchen</a:t>
            </a:r>
          </a:p>
        </p:txBody>
      </p:sp>
      <p:sp>
        <p:nvSpPr>
          <p:cNvPr id="4198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1988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620000" y="5991225"/>
            <a:ext cx="1524000" cy="190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603AD3A-4311-4C4D-A3C0-CC20FDB5BF39}" type="slidenum">
              <a:rPr lang="en-US" sz="800" smtClean="0"/>
              <a:pPr/>
              <a:t>34</a:t>
            </a:fld>
            <a:endParaRPr lang="en-US" sz="800" smtClean="0"/>
          </a:p>
        </p:txBody>
      </p:sp>
      <p:pic>
        <p:nvPicPr>
          <p:cNvPr id="41989" name="Picture 8" descr="P10004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" y="722313"/>
            <a:ext cx="69977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3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Fuel matrix</a:t>
            </a:r>
          </a:p>
        </p:txBody>
      </p:sp>
      <p:sp>
        <p:nvSpPr>
          <p:cNvPr id="43012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620000" y="5991225"/>
            <a:ext cx="1524000" cy="190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866B467D-0F8C-4CBE-8F06-5E0D3B9C4A0A}" type="slidenum">
              <a:rPr lang="en-US" sz="800" smtClean="0"/>
              <a:pPr/>
              <a:t>35</a:t>
            </a:fld>
            <a:endParaRPr lang="en-US" sz="800" smtClean="0"/>
          </a:p>
        </p:txBody>
      </p:sp>
      <p:graphicFrame>
        <p:nvGraphicFramePr>
          <p:cNvPr id="240777" name="Group 1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921552"/>
              </p:ext>
            </p:extLst>
          </p:nvPr>
        </p:nvGraphicFramePr>
        <p:xfrm>
          <a:off x="246743" y="694192"/>
          <a:ext cx="8662988" cy="5054602"/>
        </p:xfrm>
        <a:graphic>
          <a:graphicData uri="http://schemas.openxmlformats.org/drawingml/2006/table">
            <a:tbl>
              <a:tblPr/>
              <a:tblGrid>
                <a:gridCol w="1443038"/>
                <a:gridCol w="1092200"/>
                <a:gridCol w="1630362"/>
                <a:gridCol w="1611313"/>
                <a:gridCol w="1443037"/>
                <a:gridCol w="1443038"/>
              </a:tblGrid>
              <a:tr h="901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Fuel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Unit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Heat value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kCal/Unit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Stove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Efficiency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Amount of biogas eq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Biogas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5,200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Gas stove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Straw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3,300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Tripod stove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8.60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Wood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3,800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Tripod stove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Charcoal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6,900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Oven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1.62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Kerosene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Litre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9,100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Oil stove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0.76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LPG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25,000*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LPG stove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1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Electricity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kWh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Electric cooker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91C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5.18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3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8EABC812-AF72-40F7-A025-549AAC48B48E}" type="slidenum">
              <a:rPr lang="en-US" sz="800" smtClean="0"/>
              <a:pPr/>
              <a:t>36</a:t>
            </a:fld>
            <a:endParaRPr lang="en-US" sz="800" smtClean="0"/>
          </a:p>
        </p:txBody>
      </p:sp>
      <p:pic>
        <p:nvPicPr>
          <p:cNvPr id="44035" name="Picture 4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334963"/>
            <a:ext cx="71628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Current Developments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GB" sz="2000" b="1" smtClean="0"/>
              <a:t>	In cooperation with the African and Lao biogas programmes the NBP in Cambodia has made a R&amp;D contract with a mechanical development agency with the following objectives</a:t>
            </a:r>
          </a:p>
          <a:p>
            <a:pPr eaLnBrk="1" hangingPunct="1">
              <a:buFontTx/>
              <a:buNone/>
            </a:pPr>
            <a:endParaRPr lang="en-GB" sz="1000" b="1" smtClean="0"/>
          </a:p>
          <a:p>
            <a:pPr eaLnBrk="1" hangingPunct="1">
              <a:buFontTx/>
              <a:buAutoNum type="arabicPeriod"/>
            </a:pPr>
            <a:r>
              <a:rPr lang="en-GB" sz="2000" b="1" smtClean="0"/>
              <a:t>Improvement of the present design biogas stove manufactured in Cambodia;</a:t>
            </a:r>
          </a:p>
          <a:p>
            <a:pPr eaLnBrk="1" hangingPunct="1">
              <a:buFontTx/>
              <a:buAutoNum type="arabicPeriod"/>
            </a:pPr>
            <a:r>
              <a:rPr lang="en-GB" sz="2000" b="1" smtClean="0"/>
              <a:t>Development of a complete package of documentation and special tools required for the manufacturing of the improved stove, and;</a:t>
            </a:r>
          </a:p>
          <a:p>
            <a:pPr eaLnBrk="1" hangingPunct="1">
              <a:buFontTx/>
              <a:buAutoNum type="arabicPeriod"/>
            </a:pPr>
            <a:r>
              <a:rPr lang="en-GB" sz="2000" b="1" smtClean="0"/>
              <a:t>Training package development for vocational trainers and workshop technicians on the manufacturing of the stoves.</a:t>
            </a:r>
            <a:endParaRPr lang="en-US" sz="2000" b="1" smtClean="0"/>
          </a:p>
          <a:p>
            <a:pPr eaLnBrk="1" hangingPunct="1">
              <a:buFontTx/>
              <a:buNone/>
            </a:pPr>
            <a:endParaRPr lang="en-GB" sz="2000" b="1" smtClean="0"/>
          </a:p>
        </p:txBody>
      </p:sp>
      <p:sp>
        <p:nvSpPr>
          <p:cNvPr id="4506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620000" y="5991225"/>
            <a:ext cx="1524000" cy="190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7EC0C372-7319-4050-9267-BA7B16484634}" type="slidenum">
              <a:rPr lang="en-US" sz="800" smtClean="0"/>
              <a:pPr/>
              <a:t>37</a:t>
            </a:fld>
            <a:endParaRPr lang="en-US" sz="800" smtClean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Lotus Biogas Stove </a:t>
            </a:r>
          </a:p>
        </p:txBody>
      </p:sp>
      <p:sp>
        <p:nvSpPr>
          <p:cNvPr id="46083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6084" name="Picture 2" descr="m_DSC035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725488"/>
            <a:ext cx="7934325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Applying biogas for light</a:t>
            </a:r>
          </a:p>
        </p:txBody>
      </p:sp>
      <p:sp>
        <p:nvSpPr>
          <p:cNvPr id="47108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620000" y="5991225"/>
            <a:ext cx="1524000" cy="190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A90E1964-F8E2-496F-875B-16B0DD01767D}" type="slidenum">
              <a:rPr lang="en-US" sz="800" smtClean="0"/>
              <a:pPr/>
              <a:t>39</a:t>
            </a:fld>
            <a:endParaRPr lang="en-US" sz="800" smtClean="0"/>
          </a:p>
        </p:txBody>
      </p:sp>
      <p:pic>
        <p:nvPicPr>
          <p:cNvPr id="47109" name="Picture 4" descr="IMG_06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60413"/>
            <a:ext cx="7213600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Household gas use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The average household biodigester is </a:t>
            </a:r>
            <a:r>
              <a:rPr lang="en-US" sz="2400" b="1" u="sng" smtClean="0"/>
              <a:t>not</a:t>
            </a:r>
            <a:r>
              <a:rPr lang="en-US" sz="2400" smtClean="0"/>
              <a:t> suitable to run a electricity generator</a:t>
            </a:r>
          </a:p>
          <a:p>
            <a:pPr eaLnBrk="1" hangingPunct="1"/>
            <a:r>
              <a:rPr lang="en-US" sz="2400" smtClean="0"/>
              <a:t>Biogas cannot be bottled</a:t>
            </a:r>
          </a:p>
          <a:p>
            <a:pPr eaLnBrk="1" hangingPunct="1"/>
            <a:r>
              <a:rPr lang="en-US" sz="2400" smtClean="0"/>
              <a:t>It is an excellent energy source for cooking and lighting which accounts for more than 95% of rural domestic energy use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620000" y="5991225"/>
            <a:ext cx="1524000" cy="190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E1306FE0-8CD4-48C2-9220-96DB0DED54D5}" type="slidenum">
              <a:rPr lang="en-US" sz="800" smtClean="0"/>
              <a:pPr/>
              <a:t>4</a:t>
            </a:fld>
            <a:endParaRPr lang="en-US" sz="800" smtClean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719138" y="0"/>
            <a:ext cx="7737475" cy="598488"/>
          </a:xfrm>
        </p:spPr>
        <p:txBody>
          <a:bodyPr/>
          <a:lstStyle/>
          <a:p>
            <a:pPr eaLnBrk="1" hangingPunct="1"/>
            <a:r>
              <a:rPr lang="en-US" smtClean="0"/>
              <a:t>Benefits of applying biogas: light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617538" y="500063"/>
            <a:ext cx="8289925" cy="5359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ja-JP" smtClean="0">
                <a:ea typeface="ＭＳ Ｐゴシック" pitchFamily="34" charset="-128"/>
              </a:rPr>
              <a:t>Capacity comparable with 60-75 W incandescent lamp</a:t>
            </a:r>
          </a:p>
          <a:p>
            <a:pPr eaLnBrk="1" hangingPunct="1">
              <a:buFontTx/>
              <a:buNone/>
            </a:pPr>
            <a:r>
              <a:rPr lang="en-US" smtClean="0"/>
              <a:t>CONVENIENCE</a:t>
            </a:r>
          </a:p>
          <a:p>
            <a:pPr eaLnBrk="1" hangingPunct="1"/>
            <a:r>
              <a:rPr lang="en-US" smtClean="0"/>
              <a:t>Backup to unreliable electricity grid</a:t>
            </a:r>
          </a:p>
          <a:p>
            <a:pPr eaLnBrk="1" hangingPunct="1"/>
            <a:r>
              <a:rPr lang="en-US" smtClean="0"/>
              <a:t>Replacement for –costly- batteries, candles, kerosene, etc. </a:t>
            </a:r>
          </a:p>
          <a:p>
            <a:pPr eaLnBrk="1" hangingPunct="1"/>
            <a:r>
              <a:rPr lang="en-US" smtClean="0"/>
              <a:t>Gives light where is used to be dark</a:t>
            </a:r>
          </a:p>
          <a:p>
            <a:pPr eaLnBrk="1" hangingPunct="1"/>
            <a:r>
              <a:rPr lang="en-US" smtClean="0"/>
              <a:t>Low gas use, 80 – 100 liters/hour</a:t>
            </a:r>
          </a:p>
          <a:p>
            <a:pPr eaLnBrk="1" hangingPunct="1">
              <a:buFontTx/>
              <a:buNone/>
            </a:pPr>
            <a:r>
              <a:rPr lang="en-US" smtClean="0"/>
              <a:t>SAFER</a:t>
            </a:r>
          </a:p>
          <a:p>
            <a:pPr eaLnBrk="1" hangingPunct="1"/>
            <a:r>
              <a:rPr lang="en-US" smtClean="0"/>
              <a:t>Reduces the risk of fire in the house when well positioned and care is take when the mantle needs to be replaced</a:t>
            </a:r>
          </a:p>
          <a:p>
            <a:pPr eaLnBrk="1" hangingPunct="1">
              <a:buFontTx/>
              <a:buNone/>
            </a:pPr>
            <a:r>
              <a:rPr lang="en-US" smtClean="0"/>
              <a:t>HOWEVER</a:t>
            </a:r>
          </a:p>
          <a:p>
            <a:pPr eaLnBrk="1" hangingPunct="1"/>
            <a:r>
              <a:rPr lang="en-GB" altLang="ja-JP" smtClean="0">
                <a:ea typeface="ＭＳ Ｐゴシック" pitchFamily="34" charset="-128"/>
              </a:rPr>
              <a:t>Poor efficiency of only 3% (Kerosene lamp 6%)</a:t>
            </a:r>
          </a:p>
          <a:p>
            <a:pPr eaLnBrk="1" hangingPunct="1"/>
            <a:r>
              <a:rPr lang="en-GB" altLang="ja-JP" smtClean="0">
                <a:ea typeface="ＭＳ Ｐゴシック" pitchFamily="34" charset="-128"/>
              </a:rPr>
              <a:t>Very high temperature is needed to glow 1,000-1,500 C</a:t>
            </a:r>
          </a:p>
          <a:p>
            <a:pPr eaLnBrk="1" hangingPunct="1"/>
            <a:r>
              <a:rPr lang="en-GB" altLang="ja-JP" smtClean="0">
                <a:ea typeface="ＭＳ Ｐゴシック" pitchFamily="34" charset="-128"/>
              </a:rPr>
              <a:t>Frequent change of mantle</a:t>
            </a:r>
            <a:endParaRPr lang="en-US" smtClean="0">
              <a:ea typeface="ＭＳ Ｐゴシック" pitchFamily="34" charset="-128"/>
            </a:endParaRPr>
          </a:p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620000" y="5991225"/>
            <a:ext cx="1524000" cy="190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26B002C8-839D-4760-BEC6-BCDFAAE84BA6}" type="slidenum">
              <a:rPr lang="en-US" sz="800" smtClean="0"/>
              <a:pPr/>
              <a:t>40</a:t>
            </a:fld>
            <a:endParaRPr lang="en-US" sz="80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pli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3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CEF29655-A4CE-4A7D-9A8D-694BDB4AA265}" type="slidenum">
              <a:rPr lang="en-US" sz="800" smtClean="0"/>
              <a:pPr/>
              <a:t>41</a:t>
            </a:fld>
            <a:endParaRPr lang="en-US" sz="800" smtClean="0"/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Biogas lamps</a:t>
            </a: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9138" y="847725"/>
            <a:ext cx="8101012" cy="5011738"/>
          </a:xfrm>
        </p:spPr>
        <p:txBody>
          <a:bodyPr/>
          <a:lstStyle/>
          <a:p>
            <a:pPr eaLnBrk="1" hangingPunct="1"/>
            <a:r>
              <a:rPr lang="en-US" sz="2000" smtClean="0"/>
              <a:t>Will fulfill a demand for good quality light</a:t>
            </a:r>
          </a:p>
          <a:p>
            <a:pPr eaLnBrk="1" hangingPunct="1"/>
            <a:r>
              <a:rPr lang="en-US" sz="2000" smtClean="0"/>
              <a:t>Difficult to be made by small scale workshops</a:t>
            </a:r>
          </a:p>
          <a:p>
            <a:pPr eaLnBrk="1" hangingPunct="1"/>
            <a:r>
              <a:rPr lang="en-US" sz="2000" smtClean="0"/>
              <a:t>Cheap large scale production in China and India</a:t>
            </a:r>
          </a:p>
          <a:p>
            <a:pPr eaLnBrk="1" hangingPunct="1"/>
            <a:r>
              <a:rPr lang="en-US" sz="2000" smtClean="0"/>
              <a:t>Need a good service infrastructure (regular need for spare-parts)</a:t>
            </a:r>
          </a:p>
          <a:p>
            <a:pPr eaLnBrk="1" hangingPunct="1"/>
            <a:r>
              <a:rPr lang="en-US" sz="2000" smtClean="0"/>
              <a:t>Need quality user training for operation and maintenance</a:t>
            </a: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3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E5B39710-C511-4A1D-8EAB-A057DCA75CB7}" type="slidenum">
              <a:rPr lang="en-US" sz="800" smtClean="0"/>
              <a:pPr/>
              <a:t>42</a:t>
            </a:fld>
            <a:endParaRPr lang="en-US" sz="800" smtClean="0"/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50180" name="Picture 4" descr="Lamp n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" b="19778"/>
          <a:stretch>
            <a:fillRect/>
          </a:stretch>
        </p:blipFill>
        <p:spPr bwMode="auto">
          <a:xfrm>
            <a:off x="1109663" y="71438"/>
            <a:ext cx="7559675" cy="667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Lamp design China</a:t>
            </a:r>
          </a:p>
        </p:txBody>
      </p:sp>
      <p:sp>
        <p:nvSpPr>
          <p:cNvPr id="51203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40000"/>
              </a:lnSpc>
              <a:buFontTx/>
              <a:buAutoNum type="arabicPeriod"/>
            </a:pPr>
            <a:r>
              <a:rPr lang="en-US" dirty="0" smtClean="0"/>
              <a:t>Nozzle and injector </a:t>
            </a:r>
          </a:p>
          <a:p>
            <a:pPr eaLnBrk="1" hangingPunct="1">
              <a:lnSpc>
                <a:spcPct val="140000"/>
              </a:lnSpc>
              <a:buFontTx/>
              <a:buAutoNum type="arabicPeriod"/>
            </a:pPr>
            <a:r>
              <a:rPr lang="en-US" dirty="0" smtClean="0"/>
              <a:t>hanger </a:t>
            </a:r>
          </a:p>
          <a:p>
            <a:pPr eaLnBrk="1" hangingPunct="1">
              <a:lnSpc>
                <a:spcPct val="140000"/>
              </a:lnSpc>
              <a:buFontTx/>
              <a:buAutoNum type="arabicPeriod"/>
            </a:pPr>
            <a:r>
              <a:rPr lang="en-US" dirty="0" smtClean="0"/>
              <a:t>connecting piece </a:t>
            </a:r>
          </a:p>
          <a:p>
            <a:pPr eaLnBrk="1" hangingPunct="1">
              <a:lnSpc>
                <a:spcPct val="140000"/>
              </a:lnSpc>
              <a:buFontTx/>
              <a:buAutoNum type="arabicPeriod"/>
            </a:pPr>
            <a:r>
              <a:rPr lang="en-US" dirty="0" smtClean="0"/>
              <a:t>inlet for primary air </a:t>
            </a:r>
          </a:p>
          <a:p>
            <a:pPr eaLnBrk="1" hangingPunct="1">
              <a:lnSpc>
                <a:spcPct val="140000"/>
              </a:lnSpc>
              <a:buFontTx/>
              <a:buAutoNum type="arabicPeriod"/>
            </a:pPr>
            <a:r>
              <a:rPr lang="en-US" dirty="0" smtClean="0"/>
              <a:t>injector</a:t>
            </a:r>
          </a:p>
          <a:p>
            <a:pPr eaLnBrk="1" hangingPunct="1">
              <a:lnSpc>
                <a:spcPct val="140000"/>
              </a:lnSpc>
              <a:buFontTx/>
              <a:buAutoNum type="arabicPeriod"/>
            </a:pPr>
            <a:r>
              <a:rPr lang="en-US" dirty="0" smtClean="0"/>
              <a:t>nut  </a:t>
            </a:r>
          </a:p>
          <a:p>
            <a:pPr eaLnBrk="1" hangingPunct="1">
              <a:lnSpc>
                <a:spcPct val="140000"/>
              </a:lnSpc>
              <a:buFontTx/>
              <a:buAutoNum type="arabicPeriod"/>
            </a:pPr>
            <a:r>
              <a:rPr lang="en-US" dirty="0" smtClean="0"/>
              <a:t>washer  </a:t>
            </a:r>
          </a:p>
          <a:p>
            <a:pPr eaLnBrk="1" hangingPunct="1">
              <a:lnSpc>
                <a:spcPct val="140000"/>
              </a:lnSpc>
              <a:buFontTx/>
              <a:buAutoNum type="arabicPeriod"/>
            </a:pPr>
            <a:r>
              <a:rPr lang="en-US" dirty="0" smtClean="0"/>
              <a:t>upper cover </a:t>
            </a:r>
          </a:p>
          <a:p>
            <a:pPr eaLnBrk="1" hangingPunct="1">
              <a:lnSpc>
                <a:spcPct val="140000"/>
              </a:lnSpc>
              <a:buFontTx/>
              <a:buAutoNum type="arabicPeriod"/>
            </a:pPr>
            <a:r>
              <a:rPr lang="en-US" dirty="0" smtClean="0"/>
              <a:t>clay head </a:t>
            </a:r>
          </a:p>
          <a:p>
            <a:pPr eaLnBrk="1" hangingPunct="1">
              <a:lnSpc>
                <a:spcPct val="140000"/>
              </a:lnSpc>
              <a:buFontTx/>
              <a:buAutoNum type="arabicPeriod"/>
            </a:pPr>
            <a:r>
              <a:rPr lang="en-US" dirty="0" smtClean="0"/>
              <a:t>air vent  </a:t>
            </a:r>
          </a:p>
          <a:p>
            <a:pPr eaLnBrk="1" hangingPunct="1">
              <a:lnSpc>
                <a:spcPct val="140000"/>
              </a:lnSpc>
              <a:buFontTx/>
              <a:buAutoNum type="arabicPeriod"/>
            </a:pPr>
            <a:r>
              <a:rPr lang="en-US" dirty="0" smtClean="0"/>
              <a:t>clip pin </a:t>
            </a:r>
          </a:p>
          <a:p>
            <a:pPr eaLnBrk="1" hangingPunct="1">
              <a:lnSpc>
                <a:spcPct val="140000"/>
              </a:lnSpc>
              <a:buFontTx/>
              <a:buAutoNum type="arabicPeriod"/>
            </a:pPr>
            <a:r>
              <a:rPr lang="en-US" dirty="0" smtClean="0"/>
              <a:t>reflector  </a:t>
            </a:r>
          </a:p>
          <a:p>
            <a:pPr eaLnBrk="1" hangingPunct="1">
              <a:lnSpc>
                <a:spcPct val="140000"/>
              </a:lnSpc>
              <a:buFontTx/>
              <a:buAutoNum type="arabicPeriod"/>
            </a:pPr>
            <a:r>
              <a:rPr lang="en-US" dirty="0" smtClean="0"/>
              <a:t>glass cover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620000" y="5991225"/>
            <a:ext cx="1524000" cy="190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9914AAC1-39AB-4A48-9337-D1E9F39462B3}" type="slidenum">
              <a:rPr lang="en-US" sz="800" smtClean="0"/>
              <a:pPr/>
              <a:t>43</a:t>
            </a:fld>
            <a:endParaRPr lang="en-US" sz="800" smtClean="0"/>
          </a:p>
        </p:txBody>
      </p:sp>
      <p:pic>
        <p:nvPicPr>
          <p:cNvPr id="51205" name="Picture 6"/>
          <p:cNvPicPr>
            <a:picLocks noChangeAspect="1" noChangeArrowheads="1"/>
          </p:cNvPicPr>
          <p:nvPr/>
        </p:nvPicPr>
        <p:blipFill>
          <a:blip r:embed="rId3">
            <a:lum bright="-42000" contrast="7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738" y="1262063"/>
            <a:ext cx="4016375" cy="55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3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7E1895F0-3BFC-4793-A8DC-D848218D1518}" type="slidenum">
              <a:rPr lang="en-US" sz="800" smtClean="0"/>
              <a:pPr/>
              <a:t>44</a:t>
            </a:fld>
            <a:endParaRPr lang="en-US" sz="800" smtClean="0"/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Lamp design India</a:t>
            </a:r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5222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88" y="855663"/>
            <a:ext cx="4008437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3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00D4B54C-4D8D-40BC-B70B-7C5B377495C5}" type="slidenum">
              <a:rPr lang="en-US" sz="800" smtClean="0"/>
              <a:pPr/>
              <a:t>45</a:t>
            </a:fld>
            <a:endParaRPr lang="en-US" sz="800" smtClean="0"/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53253" name="Picture 4" descr="PA2502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13" y="0"/>
            <a:ext cx="9332913" cy="698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3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DC8C7BD3-2F52-4DFB-9BCA-A954BBF52E6C}" type="slidenum">
              <a:rPr lang="en-US" sz="800" smtClean="0"/>
              <a:pPr/>
              <a:t>46</a:t>
            </a:fld>
            <a:endParaRPr lang="en-US" sz="800" smtClean="0"/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54277" name="Picture 4" descr="M00105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DB49A25B-9604-42B9-9D73-91F8F5BDFAB4}" type="slidenum">
              <a:rPr lang="en-US" sz="800" smtClean="0"/>
              <a:pPr/>
              <a:t>47</a:t>
            </a:fld>
            <a:endParaRPr lang="en-US" sz="800" smtClean="0"/>
          </a:p>
        </p:txBody>
      </p:sp>
      <p:sp>
        <p:nvSpPr>
          <p:cNvPr id="5529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THANK YOU VERY MUCH!</a:t>
            </a:r>
          </a:p>
        </p:txBody>
      </p:sp>
      <p:pic>
        <p:nvPicPr>
          <p:cNvPr id="55300" name="Picture 5" descr="DSC_008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238125"/>
            <a:ext cx="3827462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7" descr="_MG_1403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711200"/>
            <a:ext cx="3563937" cy="534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“Bottling biogas” 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BF5369-257C-4629-BFE8-C713E2A5BD1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8" t="10751" r="14796" b="3238"/>
          <a:stretch/>
        </p:blipFill>
        <p:spPr bwMode="auto">
          <a:xfrm>
            <a:off x="246744" y="1782324"/>
            <a:ext cx="3474520" cy="377665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597" y="1782324"/>
            <a:ext cx="5043108" cy="377665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623615"/>
      </p:ext>
    </p:extLst>
  </p:cSld>
  <p:clrMapOvr>
    <a:masterClrMapping/>
  </p:clrMapOvr>
  <p:transition>
    <p:spli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Advantages of biogas for cooking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000" dirty="0" smtClean="0"/>
              <a:t>CONVENIENCE</a:t>
            </a:r>
          </a:p>
          <a:p>
            <a:pPr lvl="1" eaLnBrk="1" hangingPunct="1">
              <a:buClr>
                <a:srgbClr val="00BEEB"/>
              </a:buClr>
              <a:buFont typeface="Arial" charset="0"/>
              <a:buChar char="•"/>
            </a:pPr>
            <a:r>
              <a:rPr lang="en-US" sz="2000" dirty="0" smtClean="0"/>
              <a:t>time-saving; wood collection and </a:t>
            </a:r>
            <a:r>
              <a:rPr lang="en-US" sz="2000" u="sng" dirty="0" smtClean="0"/>
              <a:t>cleaning</a:t>
            </a:r>
            <a:r>
              <a:rPr lang="en-US" sz="2000" dirty="0" smtClean="0"/>
              <a:t>: Vietnam 1,5 to Nepal 6 h/d</a:t>
            </a:r>
          </a:p>
          <a:p>
            <a:pPr lvl="1" eaLnBrk="1" hangingPunct="1">
              <a:buClr>
                <a:srgbClr val="00BEEB"/>
              </a:buClr>
              <a:buFont typeface="Arial" charset="0"/>
              <a:buChar char="•"/>
            </a:pPr>
            <a:r>
              <a:rPr lang="en-US" sz="2000" dirty="0" smtClean="0"/>
              <a:t>cooking faster; flame can be regulated;</a:t>
            </a:r>
          </a:p>
          <a:p>
            <a:pPr lvl="1" eaLnBrk="1" hangingPunct="1">
              <a:buClr>
                <a:srgbClr val="00BEEB"/>
              </a:buClr>
              <a:buFont typeface="Arial" charset="0"/>
              <a:buChar char="•"/>
            </a:pPr>
            <a:r>
              <a:rPr lang="en-US" sz="2000" dirty="0" smtClean="0"/>
              <a:t>cooking can be done in up-right position;</a:t>
            </a:r>
          </a:p>
          <a:p>
            <a:pPr lvl="1" eaLnBrk="1" hangingPunct="1">
              <a:buClr>
                <a:srgbClr val="00BEEB"/>
              </a:buClr>
              <a:buFont typeface="Arial" charset="0"/>
              <a:buChar char="•"/>
            </a:pPr>
            <a:r>
              <a:rPr lang="en-US" sz="2000" dirty="0" smtClean="0"/>
              <a:t>cooking can be easily done inside the house;</a:t>
            </a:r>
          </a:p>
          <a:p>
            <a:pPr eaLnBrk="1" hangingPunct="1"/>
            <a:r>
              <a:rPr lang="en-US" sz="2000" dirty="0" smtClean="0"/>
              <a:t>FINANCE</a:t>
            </a:r>
          </a:p>
          <a:p>
            <a:pPr lvl="1" eaLnBrk="1" hangingPunct="1">
              <a:buClr>
                <a:srgbClr val="00BEEB"/>
              </a:buClr>
              <a:buFont typeface="Arial" charset="0"/>
              <a:buChar char="•"/>
            </a:pPr>
            <a:r>
              <a:rPr lang="en-US" sz="2000" dirty="0" smtClean="0"/>
              <a:t>Saves money on energy sources</a:t>
            </a:r>
          </a:p>
          <a:p>
            <a:pPr eaLnBrk="1" hangingPunct="1"/>
            <a:r>
              <a:rPr lang="en-US" sz="2000" dirty="0" smtClean="0"/>
              <a:t>HEALTH</a:t>
            </a:r>
          </a:p>
          <a:p>
            <a:pPr lvl="1" eaLnBrk="1" hangingPunct="1">
              <a:buClr>
                <a:srgbClr val="00BEEB"/>
              </a:buClr>
              <a:buFont typeface="Arial" charset="0"/>
              <a:buChar char="•"/>
            </a:pPr>
            <a:r>
              <a:rPr lang="en-US" sz="2000" dirty="0" smtClean="0"/>
              <a:t>fine particles and CO: smoke world death-cause nr. 3 AIDS Malaria; 1.6 </a:t>
            </a:r>
            <a:r>
              <a:rPr lang="en-US" sz="2000" dirty="0" err="1" smtClean="0"/>
              <a:t>mln</a:t>
            </a:r>
            <a:r>
              <a:rPr lang="en-US" sz="2000" dirty="0" smtClean="0"/>
              <a:t> death per year</a:t>
            </a:r>
          </a:p>
          <a:p>
            <a:pPr lvl="1" eaLnBrk="1" hangingPunct="1">
              <a:buClr>
                <a:srgbClr val="00BEEB"/>
              </a:buClr>
              <a:buFont typeface="Arial" charset="0"/>
              <a:buChar char="•"/>
            </a:pPr>
            <a:r>
              <a:rPr lang="en-US" sz="2000" dirty="0" smtClean="0"/>
              <a:t>safer, less chance for accidences like with open fire</a:t>
            </a: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620000" y="5991225"/>
            <a:ext cx="1524000" cy="190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5C4C58BC-E8B2-4A24-B9BE-4969ED9BC877}" type="slidenum">
              <a:rPr lang="en-US" sz="800" smtClean="0"/>
              <a:pPr/>
              <a:t>6</a:t>
            </a:fld>
            <a:endParaRPr lang="en-US" sz="800" smtClean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CD458A46-B951-4039-850B-26066B745587}" type="slidenum">
              <a:rPr lang="en-US" sz="800" smtClean="0"/>
              <a:pPr/>
              <a:t>7</a:t>
            </a:fld>
            <a:endParaRPr lang="en-US" sz="800" smtClean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Combustion process during cooking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172" y="612934"/>
            <a:ext cx="7165599" cy="53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E09A64F6-B076-4792-82FD-7FF87F251E55}" type="slidenum">
              <a:rPr lang="en-US" sz="800" smtClean="0"/>
              <a:pPr/>
              <a:t>8</a:t>
            </a:fld>
            <a:endParaRPr lang="en-US" sz="800" smtClean="0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Combustion process during cooking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9138" y="847725"/>
            <a:ext cx="8215312" cy="5011738"/>
          </a:xfrm>
        </p:spPr>
        <p:txBody>
          <a:bodyPr/>
          <a:lstStyle/>
          <a:p>
            <a:pPr eaLnBrk="1" hangingPunct="1"/>
            <a:r>
              <a:rPr lang="en-US" sz="2000" smtClean="0"/>
              <a:t>Primary air intake ~ 90%, secondary air 10%</a:t>
            </a:r>
          </a:p>
          <a:p>
            <a:pPr eaLnBrk="1" hangingPunct="1"/>
            <a:r>
              <a:rPr lang="en-US" sz="2000" smtClean="0"/>
              <a:t>5.7 volume air is required for 1 volume biogas for complete combustion</a:t>
            </a:r>
          </a:p>
          <a:p>
            <a:pPr eaLnBrk="1" hangingPunct="1"/>
            <a:r>
              <a:rPr lang="en-US" sz="2000" smtClean="0"/>
              <a:t>Mix too rich: incomplete combustion,  CO emission, less efficiency</a:t>
            </a:r>
          </a:p>
          <a:p>
            <a:pPr eaLnBrk="1" hangingPunct="1"/>
            <a:r>
              <a:rPr lang="en-US" sz="2000" smtClean="0"/>
              <a:t>Mix too lean: too much air cools the flame, less efficiency</a:t>
            </a:r>
          </a:p>
          <a:p>
            <a:pPr eaLnBrk="1" hangingPunct="1"/>
            <a:r>
              <a:rPr lang="en-US" sz="2000" smtClean="0"/>
              <a:t>Combustion speed 40cm/sec</a:t>
            </a: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3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6F247BFD-21C5-4179-955F-3B84E93C4529}" type="slidenum">
              <a:rPr lang="en-US" sz="800" smtClean="0"/>
              <a:pPr/>
              <a:t>9</a:t>
            </a:fld>
            <a:endParaRPr lang="en-US" sz="800" smtClean="0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Stove design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2925"/>
            <a:ext cx="914400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NV">
  <a:themeElements>
    <a:clrScheme name="SN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NV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N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N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N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N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N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N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N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N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N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N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N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N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NV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3449</TotalTime>
  <Words>775</Words>
  <Application>Microsoft Office PowerPoint</Application>
  <PresentationFormat>On-screen Show (4:3)</PresentationFormat>
  <Paragraphs>259</Paragraphs>
  <Slides>47</Slides>
  <Notes>42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SNV</vt:lpstr>
      <vt:lpstr>Microsoft Drawing 1.01</vt:lpstr>
      <vt:lpstr>Appliances for domestic biogas plants</vt:lpstr>
      <vt:lpstr>PowerPoint Presentation</vt:lpstr>
      <vt:lpstr>Presentation Planning</vt:lpstr>
      <vt:lpstr>Household gas use</vt:lpstr>
      <vt:lpstr>“Bottling biogas” </vt:lpstr>
      <vt:lpstr>Advantages of biogas for cooking</vt:lpstr>
      <vt:lpstr>Combustion process during cooking</vt:lpstr>
      <vt:lpstr>Combustion process during cooking</vt:lpstr>
      <vt:lpstr>Stove design</vt:lpstr>
      <vt:lpstr>Stove design</vt:lpstr>
      <vt:lpstr>Stove design considerations</vt:lpstr>
      <vt:lpstr>PowerPoint Presentation</vt:lpstr>
      <vt:lpstr>Stove test results</vt:lpstr>
      <vt:lpstr>PowerPoint Presentation</vt:lpstr>
      <vt:lpstr>Stove testing under basic lab conditions</vt:lpstr>
      <vt:lpstr>More stove tests</vt:lpstr>
      <vt:lpstr>And some stunning results …</vt:lpstr>
      <vt:lpstr>PowerPoint Presentation</vt:lpstr>
      <vt:lpstr>And a shroud is not solving the problems … </vt:lpstr>
      <vt:lpstr>Biogas stove standards</vt:lpstr>
      <vt:lpstr>PowerPoint Presentation</vt:lpstr>
      <vt:lpstr>Quality Quotes </vt:lpstr>
      <vt:lpstr>PowerPoint Presentation</vt:lpstr>
      <vt:lpstr>Dome Gas Pipe</vt:lpstr>
      <vt:lpstr>Mixer </vt:lpstr>
      <vt:lpstr>Gas tap</vt:lpstr>
      <vt:lpstr>Gas Tap </vt:lpstr>
      <vt:lpstr>Water Drain </vt:lpstr>
      <vt:lpstr>Biogas Stove </vt:lpstr>
      <vt:lpstr>Dome Template  </vt:lpstr>
      <vt:lpstr>Biogas Injerra Stove </vt:lpstr>
      <vt:lpstr>Biogas rice cooker (China)</vt:lpstr>
      <vt:lpstr>WHO: 1.6 mln people die each year of fumes</vt:lpstr>
      <vt:lpstr>Improved kitchen</vt:lpstr>
      <vt:lpstr>Fuel matrix</vt:lpstr>
      <vt:lpstr>PowerPoint Presentation</vt:lpstr>
      <vt:lpstr>Current Developments</vt:lpstr>
      <vt:lpstr>Lotus Biogas Stove </vt:lpstr>
      <vt:lpstr>Applying biogas for light</vt:lpstr>
      <vt:lpstr>Benefits of applying biogas: light</vt:lpstr>
      <vt:lpstr>Biogas lamps</vt:lpstr>
      <vt:lpstr>PowerPoint Presentation</vt:lpstr>
      <vt:lpstr>Lamp design China</vt:lpstr>
      <vt:lpstr>Lamp design India</vt:lpstr>
      <vt:lpstr>PowerPoint Presentation</vt:lpstr>
      <vt:lpstr>PowerPoint Presentation</vt:lpstr>
      <vt:lpstr>THANK YOU VERY MUCH!</vt:lpstr>
    </vt:vector>
  </TitlesOfParts>
  <Company>SNV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SNV</dc:creator>
  <cp:lastModifiedBy>Steve Ewings</cp:lastModifiedBy>
  <cp:revision>134</cp:revision>
  <cp:lastPrinted>2005-01-07T14:46:25Z</cp:lastPrinted>
  <dcterms:created xsi:type="dcterms:W3CDTF">2007-04-25T13:38:06Z</dcterms:created>
  <dcterms:modified xsi:type="dcterms:W3CDTF">2014-09-28T03:36:56Z</dcterms:modified>
</cp:coreProperties>
</file>